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92" r:id="rId4"/>
    <p:sldId id="293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8" r:id="rId14"/>
    <p:sldId id="294" r:id="rId15"/>
    <p:sldId id="295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286" r:id="rId41"/>
    <p:sldId id="287" r:id="rId42"/>
    <p:sldId id="288" r:id="rId43"/>
    <p:sldId id="289" r:id="rId44"/>
    <p:sldId id="290" r:id="rId45"/>
    <p:sldId id="291" r:id="rId4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45088 w 794"/>
                <a:gd name="T1" fmla="*/ 35325 h 414"/>
                <a:gd name="T2" fmla="*/ 129752 w 794"/>
                <a:gd name="T3" fmla="*/ 28447 h 414"/>
                <a:gd name="T4" fmla="*/ 101630 w 794"/>
                <a:gd name="T5" fmla="*/ 18797 h 414"/>
                <a:gd name="T6" fmla="*/ 12970 w 794"/>
                <a:gd name="T7" fmla="*/ 0 h 414"/>
                <a:gd name="T8" fmla="*/ 4183 w 794"/>
                <a:gd name="T9" fmla="*/ 1781 h 414"/>
                <a:gd name="T10" fmla="*/ 0 w 794"/>
                <a:gd name="T11" fmla="*/ 7429 h 414"/>
                <a:gd name="T12" fmla="*/ 5098 w 794"/>
                <a:gd name="T13" fmla="*/ 13874 h 414"/>
                <a:gd name="T14" fmla="*/ 104152 w 794"/>
                <a:gd name="T15" fmla="*/ 36600 h 414"/>
                <a:gd name="T16" fmla="*/ 125855 w 794"/>
                <a:gd name="T17" fmla="*/ 35145 h 414"/>
                <a:gd name="T18" fmla="*/ 143402 w 794"/>
                <a:gd name="T19" fmla="*/ 37027 h 414"/>
                <a:gd name="T20" fmla="*/ 145088 w 794"/>
                <a:gd name="T21" fmla="*/ 35325 h 414"/>
                <a:gd name="T22" fmla="*/ 145088 w 794"/>
                <a:gd name="T23" fmla="*/ 3532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777 w 1586"/>
                <a:gd name="T1" fmla="*/ 0 h 821"/>
                <a:gd name="T2" fmla="*/ 7546 w 1586"/>
                <a:gd name="T3" fmla="*/ 1441 h 821"/>
                <a:gd name="T4" fmla="*/ 8096 w 1586"/>
                <a:gd name="T5" fmla="*/ 1771 h 821"/>
                <a:gd name="T6" fmla="*/ 8993 w 1586"/>
                <a:gd name="T7" fmla="*/ 2198 h 821"/>
                <a:gd name="T8" fmla="*/ 8874 w 1586"/>
                <a:gd name="T9" fmla="*/ 2279 h 821"/>
                <a:gd name="T10" fmla="*/ 7653 w 1586"/>
                <a:gd name="T11" fmla="*/ 2184 h 821"/>
                <a:gd name="T12" fmla="*/ 6491 w 1586"/>
                <a:gd name="T13" fmla="*/ 2251 h 821"/>
                <a:gd name="T14" fmla="*/ 235 w 1586"/>
                <a:gd name="T15" fmla="*/ 829 h 821"/>
                <a:gd name="T16" fmla="*/ 0 w 1586"/>
                <a:gd name="T17" fmla="*/ 417 h 821"/>
                <a:gd name="T18" fmla="*/ 260 w 1586"/>
                <a:gd name="T19" fmla="*/ 88 h 821"/>
                <a:gd name="T20" fmla="*/ 777 w 1586"/>
                <a:gd name="T21" fmla="*/ 0 h 821"/>
                <a:gd name="T22" fmla="*/ 77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915 h 747"/>
                <a:gd name="T2" fmla="*/ 5294 w 1049"/>
                <a:gd name="T3" fmla="*/ 2105 h 747"/>
                <a:gd name="T4" fmla="*/ 5393 w 1049"/>
                <a:gd name="T5" fmla="*/ 1505 h 747"/>
                <a:gd name="T6" fmla="*/ 6024 w 1049"/>
                <a:gd name="T7" fmla="*/ 1190 h 747"/>
                <a:gd name="T8" fmla="*/ 448 w 1049"/>
                <a:gd name="T9" fmla="*/ 0 h 747"/>
                <a:gd name="T10" fmla="*/ 0 w 1049"/>
                <a:gd name="T11" fmla="*/ 357 h 747"/>
                <a:gd name="T12" fmla="*/ 0 w 1049"/>
                <a:gd name="T13" fmla="*/ 915 h 747"/>
                <a:gd name="T14" fmla="*/ 0 w 1049"/>
                <a:gd name="T15" fmla="*/ 9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619 w 150"/>
                  <a:gd name="T1" fmla="*/ 0 h 173"/>
                  <a:gd name="T2" fmla="*/ 228 w 150"/>
                  <a:gd name="T3" fmla="*/ 192 h 173"/>
                  <a:gd name="T4" fmla="*/ 0 w 150"/>
                  <a:gd name="T5" fmla="*/ 502 h 173"/>
                  <a:gd name="T6" fmla="*/ 451 w 150"/>
                  <a:gd name="T7" fmla="*/ 464 h 173"/>
                  <a:gd name="T8" fmla="*/ 581 w 150"/>
                  <a:gd name="T9" fmla="*/ 245 h 173"/>
                  <a:gd name="T10" fmla="*/ 847 w 150"/>
                  <a:gd name="T11" fmla="*/ 78 h 173"/>
                  <a:gd name="T12" fmla="*/ 619 w 150"/>
                  <a:gd name="T13" fmla="*/ 0 h 173"/>
                  <a:gd name="T14" fmla="*/ 6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890 w 1684"/>
                  <a:gd name="T1" fmla="*/ 0 h 880"/>
                  <a:gd name="T2" fmla="*/ 360 w 1684"/>
                  <a:gd name="T3" fmla="*/ 146 h 880"/>
                  <a:gd name="T4" fmla="*/ 0 w 1684"/>
                  <a:gd name="T5" fmla="*/ 582 h 880"/>
                  <a:gd name="T6" fmla="*/ 384 w 1684"/>
                  <a:gd name="T7" fmla="*/ 1004 h 880"/>
                  <a:gd name="T8" fmla="*/ 6749 w 1684"/>
                  <a:gd name="T9" fmla="*/ 2425 h 880"/>
                  <a:gd name="T10" fmla="*/ 8120 w 1684"/>
                  <a:gd name="T11" fmla="*/ 2336 h 880"/>
                  <a:gd name="T12" fmla="*/ 9231 w 1684"/>
                  <a:gd name="T13" fmla="*/ 2462 h 880"/>
                  <a:gd name="T14" fmla="*/ 9616 w 1684"/>
                  <a:gd name="T15" fmla="*/ 2262 h 880"/>
                  <a:gd name="T16" fmla="*/ 8576 w 1684"/>
                  <a:gd name="T17" fmla="*/ 1857 h 880"/>
                  <a:gd name="T18" fmla="*/ 8153 w 1684"/>
                  <a:gd name="T19" fmla="*/ 1434 h 880"/>
                  <a:gd name="T20" fmla="*/ 7820 w 1684"/>
                  <a:gd name="T21" fmla="*/ 1474 h 880"/>
                  <a:gd name="T22" fmla="*/ 8216 w 1684"/>
                  <a:gd name="T23" fmla="*/ 1857 h 880"/>
                  <a:gd name="T24" fmla="*/ 9011 w 1684"/>
                  <a:gd name="T25" fmla="*/ 2265 h 880"/>
                  <a:gd name="T26" fmla="*/ 8070 w 1684"/>
                  <a:gd name="T27" fmla="*/ 2201 h 880"/>
                  <a:gd name="T28" fmla="*/ 6960 w 1684"/>
                  <a:gd name="T29" fmla="*/ 2275 h 880"/>
                  <a:gd name="T30" fmla="*/ 7165 w 1684"/>
                  <a:gd name="T31" fmla="*/ 1817 h 880"/>
                  <a:gd name="T32" fmla="*/ 7641 w 1684"/>
                  <a:gd name="T33" fmla="*/ 1505 h 880"/>
                  <a:gd name="T34" fmla="*/ 7084 w 1684"/>
                  <a:gd name="T35" fmla="*/ 1544 h 880"/>
                  <a:gd name="T36" fmla="*/ 6652 w 1684"/>
                  <a:gd name="T37" fmla="*/ 1841 h 880"/>
                  <a:gd name="T38" fmla="*/ 6505 w 1684"/>
                  <a:gd name="T39" fmla="*/ 2214 h 880"/>
                  <a:gd name="T40" fmla="*/ 612 w 1684"/>
                  <a:gd name="T41" fmla="*/ 867 h 880"/>
                  <a:gd name="T42" fmla="*/ 456 w 1684"/>
                  <a:gd name="T43" fmla="*/ 601 h 880"/>
                  <a:gd name="T44" fmla="*/ 588 w 1684"/>
                  <a:gd name="T45" fmla="*/ 267 h 880"/>
                  <a:gd name="T46" fmla="*/ 1237 w 1684"/>
                  <a:gd name="T47" fmla="*/ 0 h 880"/>
                  <a:gd name="T48" fmla="*/ 890 w 1684"/>
                  <a:gd name="T49" fmla="*/ 0 h 880"/>
                  <a:gd name="T50" fmla="*/ 89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572 w 1190"/>
                  <a:gd name="T1" fmla="*/ 0 h 500"/>
                  <a:gd name="T2" fmla="*/ 6795 w 1190"/>
                  <a:gd name="T3" fmla="*/ 1368 h 500"/>
                  <a:gd name="T4" fmla="*/ 6140 w 1190"/>
                  <a:gd name="T5" fmla="*/ 1396 h 500"/>
                  <a:gd name="T6" fmla="*/ 0 w 1190"/>
                  <a:gd name="T7" fmla="*/ 75 h 500"/>
                  <a:gd name="T8" fmla="*/ 572 w 1190"/>
                  <a:gd name="T9" fmla="*/ 0 h 500"/>
                  <a:gd name="T10" fmla="*/ 57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668 w 160"/>
                  <a:gd name="T1" fmla="*/ 0 h 335"/>
                  <a:gd name="T2" fmla="*/ 109 w 160"/>
                  <a:gd name="T3" fmla="*/ 293 h 335"/>
                  <a:gd name="T4" fmla="*/ 0 w 160"/>
                  <a:gd name="T5" fmla="*/ 630 h 335"/>
                  <a:gd name="T6" fmla="*/ 192 w 160"/>
                  <a:gd name="T7" fmla="*/ 862 h 335"/>
                  <a:gd name="T8" fmla="*/ 539 w 160"/>
                  <a:gd name="T9" fmla="*/ 919 h 335"/>
                  <a:gd name="T10" fmla="*/ 437 w 160"/>
                  <a:gd name="T11" fmla="*/ 421 h 335"/>
                  <a:gd name="T12" fmla="*/ 919 w 160"/>
                  <a:gd name="T13" fmla="*/ 48 h 335"/>
                  <a:gd name="T14" fmla="*/ 668 w 160"/>
                  <a:gd name="T15" fmla="*/ 0 h 335"/>
                  <a:gd name="T16" fmla="*/ 66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81 w 489"/>
                  <a:gd name="T1" fmla="*/ 97 h 296"/>
                  <a:gd name="T2" fmla="*/ 900 w 489"/>
                  <a:gd name="T3" fmla="*/ 186 h 296"/>
                  <a:gd name="T4" fmla="*/ 1826 w 489"/>
                  <a:gd name="T5" fmla="*/ 386 h 296"/>
                  <a:gd name="T6" fmla="*/ 2480 w 489"/>
                  <a:gd name="T7" fmla="*/ 685 h 296"/>
                  <a:gd name="T8" fmla="*/ 1837 w 489"/>
                  <a:gd name="T9" fmla="*/ 647 h 296"/>
                  <a:gd name="T10" fmla="*/ 781 w 489"/>
                  <a:gd name="T11" fmla="*/ 411 h 296"/>
                  <a:gd name="T12" fmla="*/ 281 w 489"/>
                  <a:gd name="T13" fmla="*/ 225 h 296"/>
                  <a:gd name="T14" fmla="*/ 601 w 489"/>
                  <a:gd name="T15" fmla="*/ 459 h 296"/>
                  <a:gd name="T16" fmla="*/ 1532 w 489"/>
                  <a:gd name="T17" fmla="*/ 759 h 296"/>
                  <a:gd name="T18" fmla="*/ 2624 w 489"/>
                  <a:gd name="T19" fmla="*/ 834 h 296"/>
                  <a:gd name="T20" fmla="*/ 2754 w 489"/>
                  <a:gd name="T21" fmla="*/ 630 h 296"/>
                  <a:gd name="T22" fmla="*/ 2220 w 489"/>
                  <a:gd name="T23" fmla="*/ 338 h 296"/>
                  <a:gd name="T24" fmla="*/ 957 w 489"/>
                  <a:gd name="T25" fmla="*/ 48 h 296"/>
                  <a:gd name="T26" fmla="*/ 0 w 489"/>
                  <a:gd name="T27" fmla="*/ 0 h 296"/>
                  <a:gd name="T28" fmla="*/ 81 w 489"/>
                  <a:gd name="T29" fmla="*/ 97 h 296"/>
                  <a:gd name="T30" fmla="*/ 81 w 489"/>
                  <a:gd name="T31" fmla="*/ 9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248 w 794"/>
                <a:gd name="T1" fmla="*/ 70 h 414"/>
                <a:gd name="T2" fmla="*/ 222 w 794"/>
                <a:gd name="T3" fmla="*/ 57 h 414"/>
                <a:gd name="T4" fmla="*/ 173 w 794"/>
                <a:gd name="T5" fmla="*/ 37 h 414"/>
                <a:gd name="T6" fmla="*/ 22 w 794"/>
                <a:gd name="T7" fmla="*/ 0 h 414"/>
                <a:gd name="T8" fmla="*/ 7 w 794"/>
                <a:gd name="T9" fmla="*/ 4 h 414"/>
                <a:gd name="T10" fmla="*/ 0 w 794"/>
                <a:gd name="T11" fmla="*/ 15 h 414"/>
                <a:gd name="T12" fmla="*/ 8 w 794"/>
                <a:gd name="T13" fmla="*/ 28 h 414"/>
                <a:gd name="T14" fmla="*/ 178 w 794"/>
                <a:gd name="T15" fmla="*/ 73 h 414"/>
                <a:gd name="T16" fmla="*/ 215 w 794"/>
                <a:gd name="T17" fmla="*/ 69 h 414"/>
                <a:gd name="T18" fmla="*/ 246 w 794"/>
                <a:gd name="T19" fmla="*/ 74 h 414"/>
                <a:gd name="T20" fmla="*/ 248 w 794"/>
                <a:gd name="T21" fmla="*/ 70 h 414"/>
                <a:gd name="T22" fmla="*/ 248 w 794"/>
                <a:gd name="T23" fmla="*/ 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 w 1586"/>
                <a:gd name="T1" fmla="*/ 0 h 821"/>
                <a:gd name="T2" fmla="*/ 13 w 1586"/>
                <a:gd name="T3" fmla="*/ 3 h 821"/>
                <a:gd name="T4" fmla="*/ 14 w 1586"/>
                <a:gd name="T5" fmla="*/ 4 h 821"/>
                <a:gd name="T6" fmla="*/ 15 w 1586"/>
                <a:gd name="T7" fmla="*/ 4 h 821"/>
                <a:gd name="T8" fmla="*/ 15 w 1586"/>
                <a:gd name="T9" fmla="*/ 5 h 821"/>
                <a:gd name="T10" fmla="*/ 13 w 1586"/>
                <a:gd name="T11" fmla="*/ 4 h 821"/>
                <a:gd name="T12" fmla="*/ 11 w 1586"/>
                <a:gd name="T13" fmla="*/ 5 h 821"/>
                <a:gd name="T14" fmla="*/ 0 w 1586"/>
                <a:gd name="T15" fmla="*/ 2 h 821"/>
                <a:gd name="T16" fmla="*/ 0 w 1586"/>
                <a:gd name="T17" fmla="*/ 1 h 821"/>
                <a:gd name="T18" fmla="*/ 0 w 1586"/>
                <a:gd name="T19" fmla="*/ 0 h 821"/>
                <a:gd name="T20" fmla="*/ 1 w 1586"/>
                <a:gd name="T21" fmla="*/ 0 h 821"/>
                <a:gd name="T22" fmla="*/ 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2 h 747"/>
                <a:gd name="T2" fmla="*/ 9 w 1049"/>
                <a:gd name="T3" fmla="*/ 4 h 747"/>
                <a:gd name="T4" fmla="*/ 9 w 1049"/>
                <a:gd name="T5" fmla="*/ 3 h 747"/>
                <a:gd name="T6" fmla="*/ 10 w 1049"/>
                <a:gd name="T7" fmla="*/ 2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2 h 747"/>
                <a:gd name="T14" fmla="*/ 0 w 1049"/>
                <a:gd name="T15" fmla="*/ 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 w 150"/>
                  <a:gd name="T1" fmla="*/ 0 h 173"/>
                  <a:gd name="T2" fmla="*/ 0 w 150"/>
                  <a:gd name="T3" fmla="*/ 0 h 173"/>
                  <a:gd name="T4" fmla="*/ 0 w 150"/>
                  <a:gd name="T5" fmla="*/ 1 h 173"/>
                  <a:gd name="T6" fmla="*/ 1 w 150"/>
                  <a:gd name="T7" fmla="*/ 1 h 173"/>
                  <a:gd name="T8" fmla="*/ 1 w 150"/>
                  <a:gd name="T9" fmla="*/ 0 h 173"/>
                  <a:gd name="T10" fmla="*/ 2 w 150"/>
                  <a:gd name="T11" fmla="*/ 0 h 173"/>
                  <a:gd name="T12" fmla="*/ 1 w 150"/>
                  <a:gd name="T13" fmla="*/ 0 h 173"/>
                  <a:gd name="T14" fmla="*/ 1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 w 1684"/>
                  <a:gd name="T1" fmla="*/ 0 h 880"/>
                  <a:gd name="T2" fmla="*/ 1 w 1684"/>
                  <a:gd name="T3" fmla="*/ 0 h 880"/>
                  <a:gd name="T4" fmla="*/ 0 w 1684"/>
                  <a:gd name="T5" fmla="*/ 1 h 880"/>
                  <a:gd name="T6" fmla="*/ 1 w 1684"/>
                  <a:gd name="T7" fmla="*/ 2 h 880"/>
                  <a:gd name="T8" fmla="*/ 11 w 1684"/>
                  <a:gd name="T9" fmla="*/ 5 h 880"/>
                  <a:gd name="T10" fmla="*/ 14 w 1684"/>
                  <a:gd name="T11" fmla="*/ 5 h 880"/>
                  <a:gd name="T12" fmla="*/ 16 w 1684"/>
                  <a:gd name="T13" fmla="*/ 5 h 880"/>
                  <a:gd name="T14" fmla="*/ 17 w 1684"/>
                  <a:gd name="T15" fmla="*/ 5 h 880"/>
                  <a:gd name="T16" fmla="*/ 15 w 1684"/>
                  <a:gd name="T17" fmla="*/ 4 h 880"/>
                  <a:gd name="T18" fmla="*/ 14 w 1684"/>
                  <a:gd name="T19" fmla="*/ 3 h 880"/>
                  <a:gd name="T20" fmla="*/ 13 w 1684"/>
                  <a:gd name="T21" fmla="*/ 3 h 880"/>
                  <a:gd name="T22" fmla="*/ 14 w 1684"/>
                  <a:gd name="T23" fmla="*/ 4 h 880"/>
                  <a:gd name="T24" fmla="*/ 15 w 1684"/>
                  <a:gd name="T25" fmla="*/ 5 h 880"/>
                  <a:gd name="T26" fmla="*/ 14 w 1684"/>
                  <a:gd name="T27" fmla="*/ 4 h 880"/>
                  <a:gd name="T28" fmla="*/ 12 w 1684"/>
                  <a:gd name="T29" fmla="*/ 5 h 880"/>
                  <a:gd name="T30" fmla="*/ 12 w 1684"/>
                  <a:gd name="T31" fmla="*/ 4 h 880"/>
                  <a:gd name="T32" fmla="*/ 13 w 1684"/>
                  <a:gd name="T33" fmla="*/ 3 h 880"/>
                  <a:gd name="T34" fmla="*/ 12 w 1684"/>
                  <a:gd name="T35" fmla="*/ 3 h 880"/>
                  <a:gd name="T36" fmla="*/ 11 w 1684"/>
                  <a:gd name="T37" fmla="*/ 4 h 880"/>
                  <a:gd name="T38" fmla="*/ 11 w 1684"/>
                  <a:gd name="T39" fmla="*/ 4 h 880"/>
                  <a:gd name="T40" fmla="*/ 1 w 1684"/>
                  <a:gd name="T41" fmla="*/ 2 h 880"/>
                  <a:gd name="T42" fmla="*/ 1 w 1684"/>
                  <a:gd name="T43" fmla="*/ 1 h 880"/>
                  <a:gd name="T44" fmla="*/ 1 w 1684"/>
                  <a:gd name="T45" fmla="*/ 0 h 880"/>
                  <a:gd name="T46" fmla="*/ 2 w 1684"/>
                  <a:gd name="T47" fmla="*/ 0 h 880"/>
                  <a:gd name="T48" fmla="*/ 2 w 1684"/>
                  <a:gd name="T49" fmla="*/ 0 h 880"/>
                  <a:gd name="T50" fmla="*/ 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 w 1190"/>
                  <a:gd name="T1" fmla="*/ 0 h 500"/>
                  <a:gd name="T2" fmla="*/ 12 w 1190"/>
                  <a:gd name="T3" fmla="*/ 2 h 500"/>
                  <a:gd name="T4" fmla="*/ 11 w 1190"/>
                  <a:gd name="T5" fmla="*/ 3 h 500"/>
                  <a:gd name="T6" fmla="*/ 0 w 1190"/>
                  <a:gd name="T7" fmla="*/ 0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 w 160"/>
                  <a:gd name="T1" fmla="*/ 0 h 335"/>
                  <a:gd name="T2" fmla="*/ 0 w 160"/>
                  <a:gd name="T3" fmla="*/ 1 h 335"/>
                  <a:gd name="T4" fmla="*/ 0 w 160"/>
                  <a:gd name="T5" fmla="*/ 1 h 335"/>
                  <a:gd name="T6" fmla="*/ 0 w 160"/>
                  <a:gd name="T7" fmla="*/ 2 h 335"/>
                  <a:gd name="T8" fmla="*/ 1 w 160"/>
                  <a:gd name="T9" fmla="*/ 2 h 335"/>
                  <a:gd name="T10" fmla="*/ 1 w 160"/>
                  <a:gd name="T11" fmla="*/ 1 h 335"/>
                  <a:gd name="T12" fmla="*/ 2 w 160"/>
                  <a:gd name="T13" fmla="*/ 0 h 335"/>
                  <a:gd name="T14" fmla="*/ 1 w 160"/>
                  <a:gd name="T15" fmla="*/ 0 h 335"/>
                  <a:gd name="T16" fmla="*/ 1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2 w 489"/>
                  <a:gd name="T3" fmla="*/ 0 h 296"/>
                  <a:gd name="T4" fmla="*/ 3 w 489"/>
                  <a:gd name="T5" fmla="*/ 1 h 296"/>
                  <a:gd name="T6" fmla="*/ 4 w 489"/>
                  <a:gd name="T7" fmla="*/ 1 h 296"/>
                  <a:gd name="T8" fmla="*/ 3 w 489"/>
                  <a:gd name="T9" fmla="*/ 1 h 296"/>
                  <a:gd name="T10" fmla="*/ 2 w 489"/>
                  <a:gd name="T11" fmla="*/ 1 h 296"/>
                  <a:gd name="T12" fmla="*/ 0 w 489"/>
                  <a:gd name="T13" fmla="*/ 0 h 296"/>
                  <a:gd name="T14" fmla="*/ 1 w 489"/>
                  <a:gd name="T15" fmla="*/ 1 h 296"/>
                  <a:gd name="T16" fmla="*/ 3 w 489"/>
                  <a:gd name="T17" fmla="*/ 1 h 296"/>
                  <a:gd name="T18" fmla="*/ 4 w 489"/>
                  <a:gd name="T19" fmla="*/ 2 h 296"/>
                  <a:gd name="T20" fmla="*/ 5 w 489"/>
                  <a:gd name="T21" fmla="*/ 1 h 296"/>
                  <a:gd name="T22" fmla="*/ 4 w 489"/>
                  <a:gd name="T23" fmla="*/ 1 h 296"/>
                  <a:gd name="T24" fmla="*/ 2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7 w 4288"/>
              <a:gd name="T3" fmla="*/ 2147483647 h 459"/>
              <a:gd name="T4" fmla="*/ 2147483647 w 4288"/>
              <a:gd name="T5" fmla="*/ 2147483647 h 459"/>
              <a:gd name="T6" fmla="*/ 2147483647 w 4288"/>
              <a:gd name="T7" fmla="*/ 2147483647 h 459"/>
              <a:gd name="T8" fmla="*/ 2147483647 w 4288"/>
              <a:gd name="T9" fmla="*/ 2147483647 h 459"/>
              <a:gd name="T10" fmla="*/ 2147483647 w 4288"/>
              <a:gd name="T11" fmla="*/ 2147483647 h 459"/>
              <a:gd name="T12" fmla="*/ 2147483647 w 4288"/>
              <a:gd name="T13" fmla="*/ 2147483647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7 h 240"/>
              <a:gd name="T2" fmla="*/ 2147483647 w 560"/>
              <a:gd name="T3" fmla="*/ 2147483647 h 240"/>
              <a:gd name="T4" fmla="*/ 2147483647 w 560"/>
              <a:gd name="T5" fmla="*/ 2147483647 h 240"/>
              <a:gd name="T6" fmla="*/ 2147483647 w 560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5A42B-00E2-46BC-89F3-A759832976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292B9-FD72-484E-90E2-965631CD3D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0AFB-9B91-4186-B76C-8B1A29A558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C59CE-43F6-4E31-9BB0-64F9CCAF75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E0786-650F-45FD-804F-501823D419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E3C62-0023-45CD-BE7E-E8BA0A1D95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8DB58-48F4-49A3-B482-5E9A56A2FC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A9D96-5D2E-47D5-8C60-5ADB1CE6DF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7F73B-DBDF-42BF-A179-DBB36E0BFB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4CB6B-5DA5-422D-949B-9D9467F484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AC2AC-F539-4163-9F22-B13B1A6420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7 w 2903"/>
              <a:gd name="T1" fmla="*/ 2147483647 h 3686"/>
              <a:gd name="T2" fmla="*/ 2147483647 w 2903"/>
              <a:gd name="T3" fmla="*/ 2147483647 h 3686"/>
              <a:gd name="T4" fmla="*/ 2147483647 w 2903"/>
              <a:gd name="T5" fmla="*/ 0 h 3686"/>
              <a:gd name="T6" fmla="*/ 2147483647 w 2903"/>
              <a:gd name="T7" fmla="*/ 2147483647 h 3686"/>
              <a:gd name="T8" fmla="*/ 2147483647 w 2903"/>
              <a:gd name="T9" fmla="*/ 2147483647 h 3686"/>
              <a:gd name="T10" fmla="*/ 0 w 2903"/>
              <a:gd name="T11" fmla="*/ 2147483647 h 3686"/>
              <a:gd name="T12" fmla="*/ 2147483647 w 2903"/>
              <a:gd name="T13" fmla="*/ 2147483647 h 3686"/>
              <a:gd name="T14" fmla="*/ 2147483647 w 2903"/>
              <a:gd name="T15" fmla="*/ 2147483647 h 3686"/>
              <a:gd name="T16" fmla="*/ 2147483647 w 2903"/>
              <a:gd name="T17" fmla="*/ 2147483647 h 3686"/>
              <a:gd name="T18" fmla="*/ 2147483647 w 2903"/>
              <a:gd name="T19" fmla="*/ 2147483647 h 3686"/>
              <a:gd name="T20" fmla="*/ 2147483647 w 2903"/>
              <a:gd name="T21" fmla="*/ 2147483647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7E59F2-7AEC-46A6-8216-5D93841D09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7 w 2911"/>
              <a:gd name="T1" fmla="*/ 0 h 3703"/>
              <a:gd name="T2" fmla="*/ 2147483647 w 2911"/>
              <a:gd name="T3" fmla="*/ 2147483647 h 3703"/>
              <a:gd name="T4" fmla="*/ 2147483647 w 2911"/>
              <a:gd name="T5" fmla="*/ 2147483647 h 3703"/>
              <a:gd name="T6" fmla="*/ 0 w 2911"/>
              <a:gd name="T7" fmla="*/ 2147483647 h 3703"/>
              <a:gd name="T8" fmla="*/ 2147483647 w 2911"/>
              <a:gd name="T9" fmla="*/ 2147483647 h 3703"/>
              <a:gd name="T10" fmla="*/ 2147483647 w 2911"/>
              <a:gd name="T11" fmla="*/ 2147483647 h 3703"/>
              <a:gd name="T12" fmla="*/ 2147483647 w 2911"/>
              <a:gd name="T13" fmla="*/ 2147483647 h 3703"/>
              <a:gd name="T14" fmla="*/ 2147483647 w 2911"/>
              <a:gd name="T15" fmla="*/ 2147483647 h 3703"/>
              <a:gd name="T16" fmla="*/ 2147483647 w 2911"/>
              <a:gd name="T17" fmla="*/ 2147483647 h 3703"/>
              <a:gd name="T18" fmla="*/ 2147483647 w 2911"/>
              <a:gd name="T19" fmla="*/ 0 h 3703"/>
              <a:gd name="T20" fmla="*/ 2147483647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7 h 2777"/>
              <a:gd name="T2" fmla="*/ 2147483647 w 2561"/>
              <a:gd name="T3" fmla="*/ 2147483647 h 2777"/>
              <a:gd name="T4" fmla="*/ 2147483647 w 2561"/>
              <a:gd name="T5" fmla="*/ 2147483647 h 2777"/>
              <a:gd name="T6" fmla="*/ 2147483647 w 2561"/>
              <a:gd name="T7" fmla="*/ 2147483647 h 2777"/>
              <a:gd name="T8" fmla="*/ 2147483647 w 2561"/>
              <a:gd name="T9" fmla="*/ 2147483647 h 2777"/>
              <a:gd name="T10" fmla="*/ 2147483647 w 2561"/>
              <a:gd name="T11" fmla="*/ 0 h 2777"/>
              <a:gd name="T12" fmla="*/ 0 w 2561"/>
              <a:gd name="T13" fmla="*/ 2147483647 h 2777"/>
              <a:gd name="T14" fmla="*/ 0 w 2561"/>
              <a:gd name="T15" fmla="*/ 2147483647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50 w 2177"/>
                <a:gd name="T1" fmla="*/ 40 h 1298"/>
                <a:gd name="T2" fmla="*/ 45 w 2177"/>
                <a:gd name="T3" fmla="*/ 35 h 1298"/>
                <a:gd name="T4" fmla="*/ 42 w 2177"/>
                <a:gd name="T5" fmla="*/ 15 h 1298"/>
                <a:gd name="T6" fmla="*/ 67 w 2177"/>
                <a:gd name="T7" fmla="*/ 11 h 1298"/>
                <a:gd name="T8" fmla="*/ 69 w 2177"/>
                <a:gd name="T9" fmla="*/ 7 h 1298"/>
                <a:gd name="T10" fmla="*/ 66 w 2177"/>
                <a:gd name="T11" fmla="*/ 4 h 1298"/>
                <a:gd name="T12" fmla="*/ 40 w 2177"/>
                <a:gd name="T13" fmla="*/ 7 h 1298"/>
                <a:gd name="T14" fmla="*/ 39 w 2177"/>
                <a:gd name="T15" fmla="*/ 1 h 1298"/>
                <a:gd name="T16" fmla="*/ 34 w 2177"/>
                <a:gd name="T17" fmla="*/ 0 h 1298"/>
                <a:gd name="T18" fmla="*/ 30 w 2177"/>
                <a:gd name="T19" fmla="*/ 1 h 1298"/>
                <a:gd name="T20" fmla="*/ 28 w 2177"/>
                <a:gd name="T21" fmla="*/ 4 h 1298"/>
                <a:gd name="T22" fmla="*/ 30 w 2177"/>
                <a:gd name="T23" fmla="*/ 9 h 1298"/>
                <a:gd name="T24" fmla="*/ 21 w 2177"/>
                <a:gd name="T25" fmla="*/ 14 h 1298"/>
                <a:gd name="T26" fmla="*/ 31 w 2177"/>
                <a:gd name="T27" fmla="*/ 15 h 1298"/>
                <a:gd name="T28" fmla="*/ 35 w 2177"/>
                <a:gd name="T29" fmla="*/ 28 h 1298"/>
                <a:gd name="T30" fmla="*/ 5 w 2177"/>
                <a:gd name="T31" fmla="*/ 15 h 1298"/>
                <a:gd name="T32" fmla="*/ 2 w 2177"/>
                <a:gd name="T33" fmla="*/ 16 h 1298"/>
                <a:gd name="T34" fmla="*/ 0 w 2177"/>
                <a:gd name="T35" fmla="*/ 20 h 1298"/>
                <a:gd name="T36" fmla="*/ 2 w 2177"/>
                <a:gd name="T37" fmla="*/ 25 h 1298"/>
                <a:gd name="T38" fmla="*/ 36 w 2177"/>
                <a:gd name="T39" fmla="*/ 41 h 1298"/>
                <a:gd name="T40" fmla="*/ 44 w 2177"/>
                <a:gd name="T41" fmla="*/ 40 h 1298"/>
                <a:gd name="T42" fmla="*/ 50 w 2177"/>
                <a:gd name="T43" fmla="*/ 41 h 1298"/>
                <a:gd name="T44" fmla="*/ 50 w 2177"/>
                <a:gd name="T45" fmla="*/ 40 h 1298"/>
                <a:gd name="T46" fmla="*/ 50 w 2177"/>
                <a:gd name="T47" fmla="*/ 4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3 w 143"/>
                <a:gd name="T3" fmla="*/ 0 h 258"/>
                <a:gd name="T4" fmla="*/ 4 w 143"/>
                <a:gd name="T5" fmla="*/ 8 h 258"/>
                <a:gd name="T6" fmla="*/ 0 w 143"/>
                <a:gd name="T7" fmla="*/ 9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4 w 1586"/>
                <a:gd name="T1" fmla="*/ 0 h 821"/>
                <a:gd name="T2" fmla="*/ 41 w 1586"/>
                <a:gd name="T3" fmla="*/ 16 h 821"/>
                <a:gd name="T4" fmla="*/ 44 w 1586"/>
                <a:gd name="T5" fmla="*/ 19 h 821"/>
                <a:gd name="T6" fmla="*/ 49 w 1586"/>
                <a:gd name="T7" fmla="*/ 24 h 821"/>
                <a:gd name="T8" fmla="*/ 48 w 1586"/>
                <a:gd name="T9" fmla="*/ 25 h 821"/>
                <a:gd name="T10" fmla="*/ 42 w 1586"/>
                <a:gd name="T11" fmla="*/ 24 h 821"/>
                <a:gd name="T12" fmla="*/ 35 w 1586"/>
                <a:gd name="T13" fmla="*/ 25 h 821"/>
                <a:gd name="T14" fmla="*/ 1 w 1586"/>
                <a:gd name="T15" fmla="*/ 9 h 821"/>
                <a:gd name="T16" fmla="*/ 0 w 1586"/>
                <a:gd name="T17" fmla="*/ 4 h 821"/>
                <a:gd name="T18" fmla="*/ 1 w 1586"/>
                <a:gd name="T19" fmla="*/ 1 h 821"/>
                <a:gd name="T20" fmla="*/ 4 w 1586"/>
                <a:gd name="T21" fmla="*/ 0 h 821"/>
                <a:gd name="T22" fmla="*/ 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1 h 747"/>
                <a:gd name="T2" fmla="*/ 29 w 1049"/>
                <a:gd name="T3" fmla="*/ 24 h 747"/>
                <a:gd name="T4" fmla="*/ 30 w 1049"/>
                <a:gd name="T5" fmla="*/ 17 h 747"/>
                <a:gd name="T6" fmla="*/ 33 w 1049"/>
                <a:gd name="T7" fmla="*/ 14 h 747"/>
                <a:gd name="T8" fmla="*/ 3 w 1049"/>
                <a:gd name="T9" fmla="*/ 0 h 747"/>
                <a:gd name="T10" fmla="*/ 0 w 1049"/>
                <a:gd name="T11" fmla="*/ 4 h 747"/>
                <a:gd name="T12" fmla="*/ 0 w 1049"/>
                <a:gd name="T13" fmla="*/ 11 h 747"/>
                <a:gd name="T14" fmla="*/ 0 w 1049"/>
                <a:gd name="T15" fmla="*/ 1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4 w 272"/>
                <a:gd name="T3" fmla="*/ 0 h 241"/>
                <a:gd name="T4" fmla="*/ 7 w 272"/>
                <a:gd name="T5" fmla="*/ 2 h 241"/>
                <a:gd name="T6" fmla="*/ 8 w 272"/>
                <a:gd name="T7" fmla="*/ 5 h 241"/>
                <a:gd name="T8" fmla="*/ 5 w 272"/>
                <a:gd name="T9" fmla="*/ 5 h 241"/>
                <a:gd name="T10" fmla="*/ 1 w 272"/>
                <a:gd name="T11" fmla="*/ 8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5 w 152"/>
                <a:gd name="T1" fmla="*/ 1 h 224"/>
                <a:gd name="T2" fmla="*/ 5 w 152"/>
                <a:gd name="T3" fmla="*/ 7 h 224"/>
                <a:gd name="T4" fmla="*/ 0 w 152"/>
                <a:gd name="T5" fmla="*/ 1 h 224"/>
                <a:gd name="T6" fmla="*/ 3 w 152"/>
                <a:gd name="T7" fmla="*/ 0 h 224"/>
                <a:gd name="T8" fmla="*/ 5 w 152"/>
                <a:gd name="T9" fmla="*/ 1 h 224"/>
                <a:gd name="T10" fmla="*/ 5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3 h 764"/>
                <a:gd name="T2" fmla="*/ 3 w 386"/>
                <a:gd name="T3" fmla="*/ 0 h 764"/>
                <a:gd name="T4" fmla="*/ 8 w 386"/>
                <a:gd name="T5" fmla="*/ 1 h 764"/>
                <a:gd name="T6" fmla="*/ 13 w 386"/>
                <a:gd name="T7" fmla="*/ 24 h 764"/>
                <a:gd name="T8" fmla="*/ 9 w 386"/>
                <a:gd name="T9" fmla="*/ 23 h 764"/>
                <a:gd name="T10" fmla="*/ 5 w 386"/>
                <a:gd name="T11" fmla="*/ 22 h 764"/>
                <a:gd name="T12" fmla="*/ 0 w 386"/>
                <a:gd name="T13" fmla="*/ 3 h 764"/>
                <a:gd name="T14" fmla="*/ 0 w 386"/>
                <a:gd name="T15" fmla="*/ 3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22 w 728"/>
                <a:gd name="T1" fmla="*/ 0 h 348"/>
                <a:gd name="T2" fmla="*/ 0 w 728"/>
                <a:gd name="T3" fmla="*/ 4 h 348"/>
                <a:gd name="T4" fmla="*/ 1 w 728"/>
                <a:gd name="T5" fmla="*/ 11 h 348"/>
                <a:gd name="T6" fmla="*/ 23 w 728"/>
                <a:gd name="T7" fmla="*/ 8 h 348"/>
                <a:gd name="T8" fmla="*/ 23 w 728"/>
                <a:gd name="T9" fmla="*/ 2 h 348"/>
                <a:gd name="T10" fmla="*/ 22 w 728"/>
                <a:gd name="T11" fmla="*/ 0 h 348"/>
                <a:gd name="T12" fmla="*/ 2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9 w 312"/>
                <a:gd name="T1" fmla="*/ 0 h 135"/>
                <a:gd name="T2" fmla="*/ 0 w 312"/>
                <a:gd name="T3" fmla="*/ 2 h 135"/>
                <a:gd name="T4" fmla="*/ 10 w 312"/>
                <a:gd name="T5" fmla="*/ 4 h 135"/>
                <a:gd name="T6" fmla="*/ 9 w 312"/>
                <a:gd name="T7" fmla="*/ 0 h 135"/>
                <a:gd name="T8" fmla="*/ 9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3 h 175"/>
                    <a:gd name="T2" fmla="*/ 4 w 313"/>
                    <a:gd name="T3" fmla="*/ 0 h 175"/>
                    <a:gd name="T4" fmla="*/ 7 w 313"/>
                    <a:gd name="T5" fmla="*/ 0 h 175"/>
                    <a:gd name="T6" fmla="*/ 10 w 313"/>
                    <a:gd name="T7" fmla="*/ 0 h 175"/>
                    <a:gd name="T8" fmla="*/ 10 w 313"/>
                    <a:gd name="T9" fmla="*/ 2 h 175"/>
                    <a:gd name="T10" fmla="*/ 6 w 313"/>
                    <a:gd name="T11" fmla="*/ 2 h 175"/>
                    <a:gd name="T12" fmla="*/ 3 w 313"/>
                    <a:gd name="T13" fmla="*/ 3 h 175"/>
                    <a:gd name="T14" fmla="*/ 1 w 313"/>
                    <a:gd name="T15" fmla="*/ 5 h 175"/>
                    <a:gd name="T16" fmla="*/ 0 w 313"/>
                    <a:gd name="T17" fmla="*/ 3 h 175"/>
                    <a:gd name="T18" fmla="*/ 0 w 313"/>
                    <a:gd name="T19" fmla="*/ 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 h 266"/>
                    <a:gd name="T2" fmla="*/ 5 w 230"/>
                    <a:gd name="T3" fmla="*/ 9 h 266"/>
                    <a:gd name="T4" fmla="*/ 8 w 230"/>
                    <a:gd name="T5" fmla="*/ 8 h 266"/>
                    <a:gd name="T6" fmla="*/ 7 w 230"/>
                    <a:gd name="T7" fmla="*/ 1 h 266"/>
                    <a:gd name="T8" fmla="*/ 6 w 230"/>
                    <a:gd name="T9" fmla="*/ 0 h 266"/>
                    <a:gd name="T10" fmla="*/ 6 w 230"/>
                    <a:gd name="T11" fmla="*/ 7 h 266"/>
                    <a:gd name="T12" fmla="*/ 3 w 230"/>
                    <a:gd name="T13" fmla="*/ 1 h 266"/>
                    <a:gd name="T14" fmla="*/ 0 w 230"/>
                    <a:gd name="T15" fmla="*/ 2 h 266"/>
                    <a:gd name="T16" fmla="*/ 0 w 230"/>
                    <a:gd name="T17" fmla="*/ 2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1 w 87"/>
                    <a:gd name="T3" fmla="*/ 3 h 234"/>
                    <a:gd name="T4" fmla="*/ 1 w 87"/>
                    <a:gd name="T5" fmla="*/ 5 h 234"/>
                    <a:gd name="T6" fmla="*/ 0 w 87"/>
                    <a:gd name="T7" fmla="*/ 8 h 234"/>
                    <a:gd name="T8" fmla="*/ 2 w 87"/>
                    <a:gd name="T9" fmla="*/ 7 h 234"/>
                    <a:gd name="T10" fmla="*/ 2 w 87"/>
                    <a:gd name="T11" fmla="*/ 4 h 234"/>
                    <a:gd name="T12" fmla="*/ 1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4 w 1190"/>
                  <a:gd name="T1" fmla="*/ 0 h 500"/>
                  <a:gd name="T2" fmla="*/ 38 w 1190"/>
                  <a:gd name="T3" fmla="*/ 16 h 500"/>
                  <a:gd name="T4" fmla="*/ 34 w 1190"/>
                  <a:gd name="T5" fmla="*/ 16 h 500"/>
                  <a:gd name="T6" fmla="*/ 0 w 1190"/>
                  <a:gd name="T7" fmla="*/ 1 h 500"/>
                  <a:gd name="T8" fmla="*/ 4 w 1190"/>
                  <a:gd name="T9" fmla="*/ 0 h 500"/>
                  <a:gd name="T10" fmla="*/ 4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2 h 296"/>
                  <a:gd name="T2" fmla="*/ 5 w 489"/>
                  <a:gd name="T3" fmla="*/ 3 h 296"/>
                  <a:gd name="T4" fmla="*/ 10 w 489"/>
                  <a:gd name="T5" fmla="*/ 5 h 296"/>
                  <a:gd name="T6" fmla="*/ 13 w 489"/>
                  <a:gd name="T7" fmla="*/ 8 h 296"/>
                  <a:gd name="T8" fmla="*/ 10 w 489"/>
                  <a:gd name="T9" fmla="*/ 8 h 296"/>
                  <a:gd name="T10" fmla="*/ 4 w 489"/>
                  <a:gd name="T11" fmla="*/ 5 h 296"/>
                  <a:gd name="T12" fmla="*/ 1 w 489"/>
                  <a:gd name="T13" fmla="*/ 3 h 296"/>
                  <a:gd name="T14" fmla="*/ 3 w 489"/>
                  <a:gd name="T15" fmla="*/ 6 h 296"/>
                  <a:gd name="T16" fmla="*/ 8 w 489"/>
                  <a:gd name="T17" fmla="*/ 9 h 296"/>
                  <a:gd name="T18" fmla="*/ 14 w 489"/>
                  <a:gd name="T19" fmla="*/ 10 h 296"/>
                  <a:gd name="T20" fmla="*/ 15 w 489"/>
                  <a:gd name="T21" fmla="*/ 7 h 296"/>
                  <a:gd name="T22" fmla="*/ 12 w 489"/>
                  <a:gd name="T23" fmla="*/ 4 h 296"/>
                  <a:gd name="T24" fmla="*/ 5 w 489"/>
                  <a:gd name="T25" fmla="*/ 1 h 296"/>
                  <a:gd name="T26" fmla="*/ 0 w 489"/>
                  <a:gd name="T27" fmla="*/ 0 h 296"/>
                  <a:gd name="T28" fmla="*/ 0 w 489"/>
                  <a:gd name="T29" fmla="*/ 2 h 296"/>
                  <a:gd name="T30" fmla="*/ 0 w 489"/>
                  <a:gd name="T31" fmla="*/ 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3 w 213"/>
                  <a:gd name="T3" fmla="*/ 0 h 478"/>
                  <a:gd name="T4" fmla="*/ 3 w 213"/>
                  <a:gd name="T5" fmla="*/ 6 h 478"/>
                  <a:gd name="T6" fmla="*/ 4 w 213"/>
                  <a:gd name="T7" fmla="*/ 10 h 478"/>
                  <a:gd name="T8" fmla="*/ 7 w 213"/>
                  <a:gd name="T9" fmla="*/ 14 h 478"/>
                  <a:gd name="T10" fmla="*/ 4 w 213"/>
                  <a:gd name="T11" fmla="*/ 14 h 478"/>
                  <a:gd name="T12" fmla="*/ 1 w 213"/>
                  <a:gd name="T13" fmla="*/ 10 h 478"/>
                  <a:gd name="T14" fmla="*/ 0 w 213"/>
                  <a:gd name="T15" fmla="*/ 1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4 w 150"/>
                    <a:gd name="T1" fmla="*/ 0 h 173"/>
                    <a:gd name="T2" fmla="*/ 2 w 150"/>
                    <a:gd name="T3" fmla="*/ 3 h 173"/>
                    <a:gd name="T4" fmla="*/ 0 w 150"/>
                    <a:gd name="T5" fmla="*/ 6 h 173"/>
                    <a:gd name="T6" fmla="*/ 3 w 150"/>
                    <a:gd name="T7" fmla="*/ 5 h 173"/>
                    <a:gd name="T8" fmla="*/ 4 w 150"/>
                    <a:gd name="T9" fmla="*/ 3 h 173"/>
                    <a:gd name="T10" fmla="*/ 5 w 150"/>
                    <a:gd name="T11" fmla="*/ 1 h 173"/>
                    <a:gd name="T12" fmla="*/ 4 w 150"/>
                    <a:gd name="T13" fmla="*/ 0 h 173"/>
                    <a:gd name="T14" fmla="*/ 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5 w 1684"/>
                    <a:gd name="T1" fmla="*/ 0 h 880"/>
                    <a:gd name="T2" fmla="*/ 2 w 1684"/>
                    <a:gd name="T3" fmla="*/ 2 h 880"/>
                    <a:gd name="T4" fmla="*/ 0 w 1684"/>
                    <a:gd name="T5" fmla="*/ 7 h 880"/>
                    <a:gd name="T6" fmla="*/ 3 w 1684"/>
                    <a:gd name="T7" fmla="*/ 12 h 880"/>
                    <a:gd name="T8" fmla="*/ 37 w 1684"/>
                    <a:gd name="T9" fmla="*/ 28 h 880"/>
                    <a:gd name="T10" fmla="*/ 45 w 1684"/>
                    <a:gd name="T11" fmla="*/ 27 h 880"/>
                    <a:gd name="T12" fmla="*/ 51 w 1684"/>
                    <a:gd name="T13" fmla="*/ 28 h 880"/>
                    <a:gd name="T14" fmla="*/ 53 w 1684"/>
                    <a:gd name="T15" fmla="*/ 26 h 880"/>
                    <a:gd name="T16" fmla="*/ 47 w 1684"/>
                    <a:gd name="T17" fmla="*/ 21 h 880"/>
                    <a:gd name="T18" fmla="*/ 45 w 1684"/>
                    <a:gd name="T19" fmla="*/ 16 h 880"/>
                    <a:gd name="T20" fmla="*/ 43 w 1684"/>
                    <a:gd name="T21" fmla="*/ 17 h 880"/>
                    <a:gd name="T22" fmla="*/ 45 w 1684"/>
                    <a:gd name="T23" fmla="*/ 21 h 880"/>
                    <a:gd name="T24" fmla="*/ 50 w 1684"/>
                    <a:gd name="T25" fmla="*/ 26 h 880"/>
                    <a:gd name="T26" fmla="*/ 45 w 1684"/>
                    <a:gd name="T27" fmla="*/ 25 h 880"/>
                    <a:gd name="T28" fmla="*/ 39 w 1684"/>
                    <a:gd name="T29" fmla="*/ 26 h 880"/>
                    <a:gd name="T30" fmla="*/ 40 w 1684"/>
                    <a:gd name="T31" fmla="*/ 21 h 880"/>
                    <a:gd name="T32" fmla="*/ 42 w 1684"/>
                    <a:gd name="T33" fmla="*/ 17 h 880"/>
                    <a:gd name="T34" fmla="*/ 39 w 1684"/>
                    <a:gd name="T35" fmla="*/ 18 h 880"/>
                    <a:gd name="T36" fmla="*/ 37 w 1684"/>
                    <a:gd name="T37" fmla="*/ 21 h 880"/>
                    <a:gd name="T38" fmla="*/ 36 w 1684"/>
                    <a:gd name="T39" fmla="*/ 25 h 880"/>
                    <a:gd name="T40" fmla="*/ 4 w 1684"/>
                    <a:gd name="T41" fmla="*/ 10 h 880"/>
                    <a:gd name="T42" fmla="*/ 3 w 1684"/>
                    <a:gd name="T43" fmla="*/ 7 h 880"/>
                    <a:gd name="T44" fmla="*/ 4 w 1684"/>
                    <a:gd name="T45" fmla="*/ 3 h 880"/>
                    <a:gd name="T46" fmla="*/ 7 w 1684"/>
                    <a:gd name="T47" fmla="*/ 0 h 880"/>
                    <a:gd name="T48" fmla="*/ 5 w 1684"/>
                    <a:gd name="T49" fmla="*/ 0 h 880"/>
                    <a:gd name="T50" fmla="*/ 5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4 w 160"/>
                    <a:gd name="T1" fmla="*/ 0 h 335"/>
                    <a:gd name="T2" fmla="*/ 1 w 160"/>
                    <a:gd name="T3" fmla="*/ 3 h 335"/>
                    <a:gd name="T4" fmla="*/ 0 w 160"/>
                    <a:gd name="T5" fmla="*/ 7 h 335"/>
                    <a:gd name="T6" fmla="*/ 2 w 160"/>
                    <a:gd name="T7" fmla="*/ 9 h 335"/>
                    <a:gd name="T8" fmla="*/ 3 w 160"/>
                    <a:gd name="T9" fmla="*/ 10 h 335"/>
                    <a:gd name="T10" fmla="*/ 3 w 160"/>
                    <a:gd name="T11" fmla="*/ 4 h 335"/>
                    <a:gd name="T12" fmla="*/ 5 w 160"/>
                    <a:gd name="T13" fmla="*/ 0 h 335"/>
                    <a:gd name="T14" fmla="*/ 4 w 160"/>
                    <a:gd name="T15" fmla="*/ 0 h 335"/>
                    <a:gd name="T16" fmla="*/ 4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7 w 642"/>
                    <a:gd name="T1" fmla="*/ 28 h 1188"/>
                    <a:gd name="T2" fmla="*/ 0 w 642"/>
                    <a:gd name="T3" fmla="*/ 4 h 1188"/>
                    <a:gd name="T4" fmla="*/ 3 w 642"/>
                    <a:gd name="T5" fmla="*/ 2 h 1188"/>
                    <a:gd name="T6" fmla="*/ 9 w 642"/>
                    <a:gd name="T7" fmla="*/ 0 h 1188"/>
                    <a:gd name="T8" fmla="*/ 13 w 642"/>
                    <a:gd name="T9" fmla="*/ 2 h 1188"/>
                    <a:gd name="T10" fmla="*/ 21 w 642"/>
                    <a:gd name="T11" fmla="*/ 38 h 1188"/>
                    <a:gd name="T12" fmla="*/ 18 w 642"/>
                    <a:gd name="T13" fmla="*/ 35 h 1188"/>
                    <a:gd name="T14" fmla="*/ 12 w 642"/>
                    <a:gd name="T15" fmla="*/ 4 h 1188"/>
                    <a:gd name="T16" fmla="*/ 8 w 642"/>
                    <a:gd name="T17" fmla="*/ 2 h 1188"/>
                    <a:gd name="T18" fmla="*/ 4 w 642"/>
                    <a:gd name="T19" fmla="*/ 3 h 1188"/>
                    <a:gd name="T20" fmla="*/ 3 w 642"/>
                    <a:gd name="T21" fmla="*/ 5 h 1188"/>
                    <a:gd name="T22" fmla="*/ 10 w 642"/>
                    <a:gd name="T23" fmla="*/ 29 h 1188"/>
                    <a:gd name="T24" fmla="*/ 7 w 642"/>
                    <a:gd name="T25" fmla="*/ 28 h 1188"/>
                    <a:gd name="T26" fmla="*/ 7 w 642"/>
                    <a:gd name="T27" fmla="*/ 2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3 w 192"/>
                    <a:gd name="T3" fmla="*/ 7 h 504"/>
                    <a:gd name="T4" fmla="*/ 4 w 192"/>
                    <a:gd name="T5" fmla="*/ 10 h 504"/>
                    <a:gd name="T6" fmla="*/ 4 w 192"/>
                    <a:gd name="T7" fmla="*/ 16 h 504"/>
                    <a:gd name="T8" fmla="*/ 6 w 192"/>
                    <a:gd name="T9" fmla="*/ 16 h 504"/>
                    <a:gd name="T10" fmla="*/ 6 w 192"/>
                    <a:gd name="T11" fmla="*/ 12 h 504"/>
                    <a:gd name="T12" fmla="*/ 6 w 192"/>
                    <a:gd name="T13" fmla="*/ 7 h 504"/>
                    <a:gd name="T14" fmla="*/ 4 w 192"/>
                    <a:gd name="T15" fmla="*/ 2 h 504"/>
                    <a:gd name="T16" fmla="*/ 2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0 w 390"/>
                    <a:gd name="T1" fmla="*/ 0 h 269"/>
                    <a:gd name="T2" fmla="*/ 9 w 390"/>
                    <a:gd name="T3" fmla="*/ 1 h 269"/>
                    <a:gd name="T4" fmla="*/ 8 w 390"/>
                    <a:gd name="T5" fmla="*/ 3 h 269"/>
                    <a:gd name="T6" fmla="*/ 0 w 390"/>
                    <a:gd name="T7" fmla="*/ 6 h 269"/>
                    <a:gd name="T8" fmla="*/ 0 w 390"/>
                    <a:gd name="T9" fmla="*/ 7 h 269"/>
                    <a:gd name="T10" fmla="*/ 9 w 390"/>
                    <a:gd name="T11" fmla="*/ 8 h 269"/>
                    <a:gd name="T12" fmla="*/ 10 w 390"/>
                    <a:gd name="T13" fmla="*/ 9 h 269"/>
                    <a:gd name="T14" fmla="*/ 13 w 390"/>
                    <a:gd name="T15" fmla="*/ 9 h 269"/>
                    <a:gd name="T16" fmla="*/ 12 w 390"/>
                    <a:gd name="T17" fmla="*/ 6 h 269"/>
                    <a:gd name="T18" fmla="*/ 4 w 390"/>
                    <a:gd name="T19" fmla="*/ 6 h 269"/>
                    <a:gd name="T20" fmla="*/ 11 w 390"/>
                    <a:gd name="T21" fmla="*/ 3 h 269"/>
                    <a:gd name="T22" fmla="*/ 10 w 390"/>
                    <a:gd name="T23" fmla="*/ 0 h 269"/>
                    <a:gd name="T24" fmla="*/ 10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5 h 424"/>
                    <a:gd name="T2" fmla="*/ 27 w 941"/>
                    <a:gd name="T3" fmla="*/ 0 h 424"/>
                    <a:gd name="T4" fmla="*/ 29 w 941"/>
                    <a:gd name="T5" fmla="*/ 3 h 424"/>
                    <a:gd name="T6" fmla="*/ 30 w 941"/>
                    <a:gd name="T7" fmla="*/ 6 h 424"/>
                    <a:gd name="T8" fmla="*/ 29 w 941"/>
                    <a:gd name="T9" fmla="*/ 9 h 424"/>
                    <a:gd name="T10" fmla="*/ 2 w 941"/>
                    <a:gd name="T11" fmla="*/ 14 h 424"/>
                    <a:gd name="T12" fmla="*/ 2 w 941"/>
                    <a:gd name="T13" fmla="*/ 12 h 424"/>
                    <a:gd name="T14" fmla="*/ 27 w 941"/>
                    <a:gd name="T15" fmla="*/ 8 h 424"/>
                    <a:gd name="T16" fmla="*/ 28 w 941"/>
                    <a:gd name="T17" fmla="*/ 5 h 424"/>
                    <a:gd name="T18" fmla="*/ 27 w 941"/>
                    <a:gd name="T19" fmla="*/ 2 h 424"/>
                    <a:gd name="T20" fmla="*/ 0 w 941"/>
                    <a:gd name="T21" fmla="*/ 6 h 424"/>
                    <a:gd name="T22" fmla="*/ 0 w 941"/>
                    <a:gd name="T23" fmla="*/ 5 h 424"/>
                    <a:gd name="T24" fmla="*/ 0 w 941"/>
                    <a:gd name="T25" fmla="*/ 5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 h 173"/>
                    <a:gd name="T2" fmla="*/ 3 w 488"/>
                    <a:gd name="T3" fmla="*/ 5 h 173"/>
                    <a:gd name="T4" fmla="*/ 7 w 488"/>
                    <a:gd name="T5" fmla="*/ 5 h 173"/>
                    <a:gd name="T6" fmla="*/ 14 w 488"/>
                    <a:gd name="T7" fmla="*/ 3 h 173"/>
                    <a:gd name="T8" fmla="*/ 16 w 488"/>
                    <a:gd name="T9" fmla="*/ 1 h 173"/>
                    <a:gd name="T10" fmla="*/ 14 w 488"/>
                    <a:gd name="T11" fmla="*/ 0 h 173"/>
                    <a:gd name="T12" fmla="*/ 8 w 488"/>
                    <a:gd name="T13" fmla="*/ 0 h 173"/>
                    <a:gd name="T14" fmla="*/ 4 w 488"/>
                    <a:gd name="T15" fmla="*/ 0 h 173"/>
                    <a:gd name="T16" fmla="*/ 1 w 488"/>
                    <a:gd name="T17" fmla="*/ 2 h 173"/>
                    <a:gd name="T18" fmla="*/ 4 w 488"/>
                    <a:gd name="T19" fmla="*/ 2 h 173"/>
                    <a:gd name="T20" fmla="*/ 9 w 488"/>
                    <a:gd name="T21" fmla="*/ 1 h 173"/>
                    <a:gd name="T22" fmla="*/ 14 w 488"/>
                    <a:gd name="T23" fmla="*/ 1 h 173"/>
                    <a:gd name="T24" fmla="*/ 9 w 488"/>
                    <a:gd name="T25" fmla="*/ 3 h 173"/>
                    <a:gd name="T26" fmla="*/ 5 w 488"/>
                    <a:gd name="T27" fmla="*/ 3 h 173"/>
                    <a:gd name="T28" fmla="*/ 0 w 488"/>
                    <a:gd name="T29" fmla="*/ 3 h 173"/>
                    <a:gd name="T30" fmla="*/ 0 w 488"/>
                    <a:gd name="T31" fmla="*/ 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 w 772"/>
                <a:gd name="T1" fmla="*/ 50 h 3266"/>
                <a:gd name="T2" fmla="*/ 1 w 772"/>
                <a:gd name="T3" fmla="*/ 47 h 3266"/>
                <a:gd name="T4" fmla="*/ 1 w 772"/>
                <a:gd name="T5" fmla="*/ 44 h 3266"/>
                <a:gd name="T6" fmla="*/ 1 w 772"/>
                <a:gd name="T7" fmla="*/ 41 h 3266"/>
                <a:gd name="T8" fmla="*/ 1 w 772"/>
                <a:gd name="T9" fmla="*/ 36 h 3266"/>
                <a:gd name="T10" fmla="*/ 1 w 772"/>
                <a:gd name="T11" fmla="*/ 33 h 3266"/>
                <a:gd name="T12" fmla="*/ 1 w 772"/>
                <a:gd name="T13" fmla="*/ 31 h 3266"/>
                <a:gd name="T14" fmla="*/ 1 w 772"/>
                <a:gd name="T15" fmla="*/ 30 h 3266"/>
                <a:gd name="T16" fmla="*/ 1 w 772"/>
                <a:gd name="T17" fmla="*/ 28 h 3266"/>
                <a:gd name="T18" fmla="*/ 1 w 772"/>
                <a:gd name="T19" fmla="*/ 25 h 3266"/>
                <a:gd name="T20" fmla="*/ 1 w 772"/>
                <a:gd name="T21" fmla="*/ 18 h 3266"/>
                <a:gd name="T22" fmla="*/ 1 w 772"/>
                <a:gd name="T23" fmla="*/ 15 h 3266"/>
                <a:gd name="T24" fmla="*/ 1 w 772"/>
                <a:gd name="T25" fmla="*/ 11 h 3266"/>
                <a:gd name="T26" fmla="*/ 1 w 772"/>
                <a:gd name="T27" fmla="*/ 10 h 3266"/>
                <a:gd name="T28" fmla="*/ 0 w 772"/>
                <a:gd name="T29" fmla="*/ 7 h 3266"/>
                <a:gd name="T30" fmla="*/ 0 w 772"/>
                <a:gd name="T31" fmla="*/ 0 h 3266"/>
                <a:gd name="T32" fmla="*/ 0 w 772"/>
                <a:gd name="T33" fmla="*/ 6 h 3266"/>
                <a:gd name="T34" fmla="*/ 0 w 772"/>
                <a:gd name="T35" fmla="*/ 10 h 3266"/>
                <a:gd name="T36" fmla="*/ 1 w 772"/>
                <a:gd name="T37" fmla="*/ 12 h 3266"/>
                <a:gd name="T38" fmla="*/ 1 w 772"/>
                <a:gd name="T39" fmla="*/ 13 h 3266"/>
                <a:gd name="T40" fmla="*/ 1 w 772"/>
                <a:gd name="T41" fmla="*/ 17 h 3266"/>
                <a:gd name="T42" fmla="*/ 1 w 772"/>
                <a:gd name="T43" fmla="*/ 20 h 3266"/>
                <a:gd name="T44" fmla="*/ 0 w 772"/>
                <a:gd name="T45" fmla="*/ 26 h 3266"/>
                <a:gd name="T46" fmla="*/ 0 w 772"/>
                <a:gd name="T47" fmla="*/ 30 h 3266"/>
                <a:gd name="T48" fmla="*/ 1 w 772"/>
                <a:gd name="T49" fmla="*/ 33 h 3266"/>
                <a:gd name="T50" fmla="*/ 1 w 772"/>
                <a:gd name="T51" fmla="*/ 35 h 3266"/>
                <a:gd name="T52" fmla="*/ 0 w 772"/>
                <a:gd name="T53" fmla="*/ 39 h 3266"/>
                <a:gd name="T54" fmla="*/ 0 w 772"/>
                <a:gd name="T55" fmla="*/ 43 h 3266"/>
                <a:gd name="T56" fmla="*/ 0 w 772"/>
                <a:gd name="T57" fmla="*/ 48 h 3266"/>
                <a:gd name="T58" fmla="*/ 1 w 772"/>
                <a:gd name="T59" fmla="*/ 50 h 3266"/>
                <a:gd name="T60" fmla="*/ 1 w 772"/>
                <a:gd name="T61" fmla="*/ 52 h 3266"/>
                <a:gd name="T62" fmla="*/ 1 w 772"/>
                <a:gd name="T63" fmla="*/ 50 h 3266"/>
                <a:gd name="T64" fmla="*/ 1 w 772"/>
                <a:gd name="T65" fmla="*/ 5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 w 772"/>
                <a:gd name="T1" fmla="*/ 99 h 3266"/>
                <a:gd name="T2" fmla="*/ 1 w 772"/>
                <a:gd name="T3" fmla="*/ 93 h 3266"/>
                <a:gd name="T4" fmla="*/ 1 w 772"/>
                <a:gd name="T5" fmla="*/ 87 h 3266"/>
                <a:gd name="T6" fmla="*/ 1 w 772"/>
                <a:gd name="T7" fmla="*/ 80 h 3266"/>
                <a:gd name="T8" fmla="*/ 1 w 772"/>
                <a:gd name="T9" fmla="*/ 71 h 3266"/>
                <a:gd name="T10" fmla="*/ 1 w 772"/>
                <a:gd name="T11" fmla="*/ 65 h 3266"/>
                <a:gd name="T12" fmla="*/ 1 w 772"/>
                <a:gd name="T13" fmla="*/ 61 h 3266"/>
                <a:gd name="T14" fmla="*/ 1 w 772"/>
                <a:gd name="T15" fmla="*/ 59 h 3266"/>
                <a:gd name="T16" fmla="*/ 1 w 772"/>
                <a:gd name="T17" fmla="*/ 55 h 3266"/>
                <a:gd name="T18" fmla="*/ 1 w 772"/>
                <a:gd name="T19" fmla="*/ 50 h 3266"/>
                <a:gd name="T20" fmla="*/ 1 w 772"/>
                <a:gd name="T21" fmla="*/ 37 h 3266"/>
                <a:gd name="T22" fmla="*/ 1 w 772"/>
                <a:gd name="T23" fmla="*/ 30 h 3266"/>
                <a:gd name="T24" fmla="*/ 1 w 772"/>
                <a:gd name="T25" fmla="*/ 23 h 3266"/>
                <a:gd name="T26" fmla="*/ 1 w 772"/>
                <a:gd name="T27" fmla="*/ 19 h 3266"/>
                <a:gd name="T28" fmla="*/ 0 w 772"/>
                <a:gd name="T29" fmla="*/ 14 h 3266"/>
                <a:gd name="T30" fmla="*/ 0 w 772"/>
                <a:gd name="T31" fmla="*/ 0 h 3266"/>
                <a:gd name="T32" fmla="*/ 0 w 772"/>
                <a:gd name="T33" fmla="*/ 12 h 3266"/>
                <a:gd name="T34" fmla="*/ 0 w 772"/>
                <a:gd name="T35" fmla="*/ 20 h 3266"/>
                <a:gd name="T36" fmla="*/ 1 w 772"/>
                <a:gd name="T37" fmla="*/ 24 h 3266"/>
                <a:gd name="T38" fmla="*/ 1 w 772"/>
                <a:gd name="T39" fmla="*/ 27 h 3266"/>
                <a:gd name="T40" fmla="*/ 1 w 772"/>
                <a:gd name="T41" fmla="*/ 33 h 3266"/>
                <a:gd name="T42" fmla="*/ 1 w 772"/>
                <a:gd name="T43" fmla="*/ 40 h 3266"/>
                <a:gd name="T44" fmla="*/ 0 w 772"/>
                <a:gd name="T45" fmla="*/ 52 h 3266"/>
                <a:gd name="T46" fmla="*/ 0 w 772"/>
                <a:gd name="T47" fmla="*/ 60 h 3266"/>
                <a:gd name="T48" fmla="*/ 1 w 772"/>
                <a:gd name="T49" fmla="*/ 65 h 3266"/>
                <a:gd name="T50" fmla="*/ 1 w 772"/>
                <a:gd name="T51" fmla="*/ 69 h 3266"/>
                <a:gd name="T52" fmla="*/ 0 w 772"/>
                <a:gd name="T53" fmla="*/ 77 h 3266"/>
                <a:gd name="T54" fmla="*/ 0 w 772"/>
                <a:gd name="T55" fmla="*/ 85 h 3266"/>
                <a:gd name="T56" fmla="*/ 0 w 772"/>
                <a:gd name="T57" fmla="*/ 94 h 3266"/>
                <a:gd name="T58" fmla="*/ 1 w 772"/>
                <a:gd name="T59" fmla="*/ 99 h 3266"/>
                <a:gd name="T60" fmla="*/ 1 w 772"/>
                <a:gd name="T61" fmla="*/ 103 h 3266"/>
                <a:gd name="T62" fmla="*/ 1 w 772"/>
                <a:gd name="T63" fmla="*/ 99 h 3266"/>
                <a:gd name="T64" fmla="*/ 1 w 772"/>
                <a:gd name="T65" fmla="*/ 9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2 h 806"/>
                  <a:gd name="T4" fmla="*/ 0 w 245"/>
                  <a:gd name="T5" fmla="*/ 5 h 806"/>
                  <a:gd name="T6" fmla="*/ 0 w 245"/>
                  <a:gd name="T7" fmla="*/ 5 h 806"/>
                  <a:gd name="T8" fmla="*/ 0 w 245"/>
                  <a:gd name="T9" fmla="*/ 2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1 h 349"/>
                    <a:gd name="T4" fmla="*/ 1 w 604"/>
                    <a:gd name="T5" fmla="*/ 2 h 349"/>
                    <a:gd name="T6" fmla="*/ 1 w 604"/>
                    <a:gd name="T7" fmla="*/ 1 h 349"/>
                    <a:gd name="T8" fmla="*/ 1 w 604"/>
                    <a:gd name="T9" fmla="*/ 0 h 349"/>
                    <a:gd name="T10" fmla="*/ 1 w 604"/>
                    <a:gd name="T11" fmla="*/ 1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1 w 1064"/>
                    <a:gd name="T1" fmla="*/ 1 h 1230"/>
                    <a:gd name="T2" fmla="*/ 1 w 1064"/>
                    <a:gd name="T3" fmla="*/ 2 h 1230"/>
                    <a:gd name="T4" fmla="*/ 0 w 1064"/>
                    <a:gd name="T5" fmla="*/ 4 h 1230"/>
                    <a:gd name="T6" fmla="*/ 0 w 1064"/>
                    <a:gd name="T7" fmla="*/ 6 h 1230"/>
                    <a:gd name="T8" fmla="*/ 0 w 1064"/>
                    <a:gd name="T9" fmla="*/ 7 h 1230"/>
                    <a:gd name="T10" fmla="*/ 0 w 1064"/>
                    <a:gd name="T11" fmla="*/ 7 h 1230"/>
                    <a:gd name="T12" fmla="*/ 1 w 1064"/>
                    <a:gd name="T13" fmla="*/ 5 h 1230"/>
                    <a:gd name="T14" fmla="*/ 1 w 1064"/>
                    <a:gd name="T15" fmla="*/ 3 h 1230"/>
                    <a:gd name="T16" fmla="*/ 1 w 1064"/>
                    <a:gd name="T17" fmla="*/ 1 h 1230"/>
                    <a:gd name="T18" fmla="*/ 1 w 1064"/>
                    <a:gd name="T19" fmla="*/ 0 h 1230"/>
                    <a:gd name="T20" fmla="*/ 1 w 1064"/>
                    <a:gd name="T21" fmla="*/ 0 h 1230"/>
                    <a:gd name="T22" fmla="*/ 1 w 1064"/>
                    <a:gd name="T23" fmla="*/ 0 h 1230"/>
                    <a:gd name="T24" fmla="*/ 1 w 1064"/>
                    <a:gd name="T25" fmla="*/ 1 h 1230"/>
                    <a:gd name="T26" fmla="*/ 1 w 1064"/>
                    <a:gd name="T27" fmla="*/ 2 h 1230"/>
                    <a:gd name="T28" fmla="*/ 1 w 1064"/>
                    <a:gd name="T29" fmla="*/ 4 h 1230"/>
                    <a:gd name="T30" fmla="*/ 1 w 1064"/>
                    <a:gd name="T31" fmla="*/ 6 h 1230"/>
                    <a:gd name="T32" fmla="*/ 0 w 1064"/>
                    <a:gd name="T33" fmla="*/ 6 h 1230"/>
                    <a:gd name="T34" fmla="*/ 0 w 1064"/>
                    <a:gd name="T35" fmla="*/ 5 h 1230"/>
                    <a:gd name="T36" fmla="*/ 1 w 1064"/>
                    <a:gd name="T37" fmla="*/ 3 h 1230"/>
                    <a:gd name="T38" fmla="*/ 1 w 1064"/>
                    <a:gd name="T39" fmla="*/ 1 h 1230"/>
                    <a:gd name="T40" fmla="*/ 1 w 1064"/>
                    <a:gd name="T41" fmla="*/ 1 h 1230"/>
                    <a:gd name="T42" fmla="*/ 1 w 1064"/>
                    <a:gd name="T43" fmla="*/ 1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2 w 2002"/>
                    <a:gd name="T1" fmla="*/ 0 h 2521"/>
                    <a:gd name="T2" fmla="*/ 0 w 2002"/>
                    <a:gd name="T3" fmla="*/ 15 h 2521"/>
                    <a:gd name="T4" fmla="*/ 0 w 2002"/>
                    <a:gd name="T5" fmla="*/ 14 h 2521"/>
                    <a:gd name="T6" fmla="*/ 2 w 2002"/>
                    <a:gd name="T7" fmla="*/ 0 h 2521"/>
                    <a:gd name="T8" fmla="*/ 2 w 2002"/>
                    <a:gd name="T9" fmla="*/ 0 h 2521"/>
                    <a:gd name="T10" fmla="*/ 2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16 h 3771"/>
                    <a:gd name="T2" fmla="*/ 1 w 3007"/>
                    <a:gd name="T3" fmla="*/ 16 h 3771"/>
                    <a:gd name="T4" fmla="*/ 1 w 3007"/>
                    <a:gd name="T5" fmla="*/ 17 h 3771"/>
                    <a:gd name="T6" fmla="*/ 1 w 3007"/>
                    <a:gd name="T7" fmla="*/ 16 h 3771"/>
                    <a:gd name="T8" fmla="*/ 1 w 3007"/>
                    <a:gd name="T9" fmla="*/ 15 h 3771"/>
                    <a:gd name="T10" fmla="*/ 1 w 3007"/>
                    <a:gd name="T11" fmla="*/ 16 h 3771"/>
                    <a:gd name="T12" fmla="*/ 1 w 3007"/>
                    <a:gd name="T13" fmla="*/ 16 h 3771"/>
                    <a:gd name="T14" fmla="*/ 3 w 3007"/>
                    <a:gd name="T15" fmla="*/ 2 h 3771"/>
                    <a:gd name="T16" fmla="*/ 3 w 3007"/>
                    <a:gd name="T17" fmla="*/ 1 h 3771"/>
                    <a:gd name="T18" fmla="*/ 2 w 3007"/>
                    <a:gd name="T19" fmla="*/ 0 h 3771"/>
                    <a:gd name="T20" fmla="*/ 3 w 3007"/>
                    <a:gd name="T21" fmla="*/ 0 h 3771"/>
                    <a:gd name="T22" fmla="*/ 3 w 3007"/>
                    <a:gd name="T23" fmla="*/ 2 h 3771"/>
                    <a:gd name="T24" fmla="*/ 1 w 3007"/>
                    <a:gd name="T25" fmla="*/ 19 h 3771"/>
                    <a:gd name="T26" fmla="*/ 1 w 3007"/>
                    <a:gd name="T27" fmla="*/ 20 h 3771"/>
                    <a:gd name="T28" fmla="*/ 0 w 3007"/>
                    <a:gd name="T29" fmla="*/ 22 h 3771"/>
                    <a:gd name="T30" fmla="*/ 0 w 3007"/>
                    <a:gd name="T31" fmla="*/ 21 h 3771"/>
                    <a:gd name="T32" fmla="*/ 0 w 3007"/>
                    <a:gd name="T33" fmla="*/ 21 h 3771"/>
                    <a:gd name="T34" fmla="*/ 1 w 3007"/>
                    <a:gd name="T35" fmla="*/ 20 h 3771"/>
                    <a:gd name="T36" fmla="*/ 0 w 3007"/>
                    <a:gd name="T37" fmla="*/ 19 h 3771"/>
                    <a:gd name="T38" fmla="*/ 0 w 3007"/>
                    <a:gd name="T39" fmla="*/ 18 h 3771"/>
                    <a:gd name="T40" fmla="*/ 1 w 3007"/>
                    <a:gd name="T41" fmla="*/ 19 h 3771"/>
                    <a:gd name="T42" fmla="*/ 1 w 3007"/>
                    <a:gd name="T43" fmla="*/ 18 h 3771"/>
                    <a:gd name="T44" fmla="*/ 1 w 3007"/>
                    <a:gd name="T45" fmla="*/ 19 h 3771"/>
                    <a:gd name="T46" fmla="*/ 1 w 3007"/>
                    <a:gd name="T47" fmla="*/ 18 h 3771"/>
                    <a:gd name="T48" fmla="*/ 1 w 3007"/>
                    <a:gd name="T49" fmla="*/ 18 h 3771"/>
                    <a:gd name="T50" fmla="*/ 0 w 3007"/>
                    <a:gd name="T51" fmla="*/ 16 h 3771"/>
                    <a:gd name="T52" fmla="*/ 0 w 3007"/>
                    <a:gd name="T53" fmla="*/ 1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1 h 342"/>
                    <a:gd name="T4" fmla="*/ 1 w 673"/>
                    <a:gd name="T5" fmla="*/ 2 h 342"/>
                    <a:gd name="T6" fmla="*/ 1 w 673"/>
                    <a:gd name="T7" fmla="*/ 2 h 342"/>
                    <a:gd name="T8" fmla="*/ 1 w 673"/>
                    <a:gd name="T9" fmla="*/ 1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1 w 716"/>
                    <a:gd name="T3" fmla="*/ 1 h 403"/>
                    <a:gd name="T4" fmla="*/ 1 w 716"/>
                    <a:gd name="T5" fmla="*/ 2 h 403"/>
                    <a:gd name="T6" fmla="*/ 1 w 716"/>
                    <a:gd name="T7" fmla="*/ 2 h 403"/>
                    <a:gd name="T8" fmla="*/ 1 w 716"/>
                    <a:gd name="T9" fmla="*/ 1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1 h 411"/>
                    <a:gd name="T4" fmla="*/ 1 w 717"/>
                    <a:gd name="T5" fmla="*/ 3 h 411"/>
                    <a:gd name="T6" fmla="*/ 1 w 717"/>
                    <a:gd name="T7" fmla="*/ 2 h 411"/>
                    <a:gd name="T8" fmla="*/ 1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1 h 386"/>
                    <a:gd name="T4" fmla="*/ 1 w 709"/>
                    <a:gd name="T5" fmla="*/ 2 h 386"/>
                    <a:gd name="T6" fmla="*/ 1 w 709"/>
                    <a:gd name="T7" fmla="*/ 2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9241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pt-BR" sz="8000" b="1" smtClean="0">
                <a:solidFill>
                  <a:schemeClr val="accent2"/>
                </a:solidFill>
                <a:latin typeface="Monotype Corsiva" pitchFamily="66" charset="0"/>
              </a:rPr>
              <a:t>Nova Ortografia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6182" y="5500702"/>
            <a:ext cx="4994281" cy="1000111"/>
          </a:xfrm>
        </p:spPr>
        <p:txBody>
          <a:bodyPr/>
          <a:lstStyle/>
          <a:p>
            <a:pPr algn="r" eaLnBrk="1" hangingPunct="1">
              <a:defRPr/>
            </a:pPr>
            <a:r>
              <a:rPr lang="pt-BR" sz="3200" b="1" dirty="0" smtClean="0">
                <a:solidFill>
                  <a:schemeClr val="accent2"/>
                </a:solidFill>
                <a:latin typeface="Monotype Corsiva" pitchFamily="66" charset="0"/>
              </a:rPr>
              <a:t>Professor : Júnior Sales de Sousa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7696200" cy="2160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	Não se usa mais o acento que diferenciava os pares P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Á</a:t>
            </a:r>
            <a:r>
              <a:rPr lang="pt-BR" dirty="0" smtClean="0">
                <a:latin typeface="Arial" charset="0"/>
              </a:rPr>
              <a:t>RA/P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A</a:t>
            </a:r>
            <a:r>
              <a:rPr lang="pt-BR" dirty="0" smtClean="0">
                <a:latin typeface="Arial" charset="0"/>
              </a:rPr>
              <a:t>RA, P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É</a:t>
            </a:r>
            <a:r>
              <a:rPr lang="pt-BR" dirty="0" smtClean="0">
                <a:latin typeface="Arial" charset="0"/>
              </a:rPr>
              <a:t>LA(S)/P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E</a:t>
            </a:r>
            <a:r>
              <a:rPr lang="pt-BR" dirty="0" smtClean="0">
                <a:latin typeface="Arial" charset="0"/>
              </a:rPr>
              <a:t>LA(S), P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Ê</a:t>
            </a:r>
            <a:r>
              <a:rPr lang="pt-BR" dirty="0" smtClean="0">
                <a:latin typeface="Arial" charset="0"/>
              </a:rPr>
              <a:t>LO(S)/P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E</a:t>
            </a:r>
            <a:r>
              <a:rPr lang="pt-BR" dirty="0" smtClean="0">
                <a:latin typeface="Arial" charset="0"/>
              </a:rPr>
              <a:t>LO(S), P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Ó</a:t>
            </a:r>
            <a:r>
              <a:rPr lang="pt-BR" dirty="0" smtClean="0">
                <a:latin typeface="Arial" charset="0"/>
              </a:rPr>
              <a:t>LO(S)/P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O</a:t>
            </a:r>
            <a:r>
              <a:rPr lang="pt-BR" dirty="0" smtClean="0">
                <a:latin typeface="Arial" charset="0"/>
              </a:rPr>
              <a:t>LO(S) E P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Ê</a:t>
            </a:r>
            <a:r>
              <a:rPr lang="pt-BR" dirty="0" smtClean="0">
                <a:latin typeface="Arial" charset="0"/>
              </a:rPr>
              <a:t>RA/P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E</a:t>
            </a:r>
            <a:r>
              <a:rPr lang="pt-BR" dirty="0" smtClean="0">
                <a:latin typeface="Arial" charset="0"/>
              </a:rPr>
              <a:t>RA.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539750" y="3284538"/>
            <a:ext cx="76327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Ele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para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 o carro. | Ele foi ao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polo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 Norte. | Ele gosta de jogar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polo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. | Esse gato tem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pelos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 brancos. | Comi uma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pera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5400" b="1" smtClean="0">
                <a:latin typeface="Monotype Corsiva" pitchFamily="66" charset="0"/>
              </a:rPr>
              <a:t>Atenção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charset="0"/>
              </a:rPr>
              <a:t>Permanece o acento diferencial em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PÔDE/PODE</a:t>
            </a:r>
            <a:r>
              <a:rPr lang="pt-BR" dirty="0" smtClean="0">
                <a:latin typeface="Arial" charset="0"/>
              </a:rPr>
              <a:t>. </a:t>
            </a:r>
            <a:r>
              <a:rPr lang="pt-BR" i="1" dirty="0" smtClean="0">
                <a:solidFill>
                  <a:schemeClr val="tx2"/>
                </a:solidFill>
                <a:latin typeface="Arial" charset="0"/>
              </a:rPr>
              <a:t>Pôde</a:t>
            </a:r>
            <a:r>
              <a:rPr lang="pt-BR" dirty="0" smtClean="0">
                <a:latin typeface="Arial" charset="0"/>
              </a:rPr>
              <a:t> é a forma do passado do verbo poder (pretérito perfeito do indicativo), na 3ª pessoa do singular. </a:t>
            </a:r>
            <a:r>
              <a:rPr lang="pt-BR" i="1" dirty="0" smtClean="0">
                <a:solidFill>
                  <a:schemeClr val="tx2"/>
                </a:solidFill>
                <a:latin typeface="Arial" charset="0"/>
              </a:rPr>
              <a:t>Pode</a:t>
            </a:r>
            <a:r>
              <a:rPr lang="pt-BR" dirty="0" smtClean="0">
                <a:latin typeface="Arial" charset="0"/>
              </a:rPr>
              <a:t> é a forma do presente do indicativo, na 3ª pessoa do singular.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dirty="0" smtClean="0">
                <a:latin typeface="Arial" charset="0"/>
              </a:rPr>
              <a:t>   Exemplo: </a:t>
            </a:r>
            <a:r>
              <a:rPr lang="pt-BR" dirty="0" smtClean="0">
                <a:solidFill>
                  <a:srgbClr val="7030A0"/>
                </a:solidFill>
                <a:latin typeface="Arial" charset="0"/>
              </a:rPr>
              <a:t>Ontem ele </a:t>
            </a:r>
            <a:r>
              <a:rPr lang="pt-BR" i="1" dirty="0" smtClean="0">
                <a:solidFill>
                  <a:schemeClr val="tx2"/>
                </a:solidFill>
                <a:latin typeface="Arial" charset="0"/>
              </a:rPr>
              <a:t>pôde</a:t>
            </a:r>
            <a:r>
              <a:rPr lang="pt-BR" dirty="0" smtClean="0">
                <a:latin typeface="Arial" charset="0"/>
              </a:rPr>
              <a:t> </a:t>
            </a:r>
            <a:r>
              <a:rPr lang="pt-BR" dirty="0" smtClean="0">
                <a:solidFill>
                  <a:srgbClr val="7030A0"/>
                </a:solidFill>
                <a:latin typeface="Arial" charset="0"/>
              </a:rPr>
              <a:t>sair mais cedo, mas hoje ele não </a:t>
            </a:r>
            <a:r>
              <a:rPr lang="pt-BR" i="1" dirty="0" smtClean="0">
                <a:solidFill>
                  <a:schemeClr val="tx2"/>
                </a:solidFill>
                <a:latin typeface="Arial" charset="0"/>
              </a:rPr>
              <a:t>pode</a:t>
            </a:r>
            <a:r>
              <a:rPr lang="pt-BR" dirty="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7696200" cy="374491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smtClean="0"/>
              <a:t>	</a:t>
            </a:r>
            <a:r>
              <a:rPr lang="pt-BR" smtClean="0">
                <a:latin typeface="Arial" charset="0"/>
              </a:rPr>
              <a:t>Permanece o acento diferencial em 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PÔR/POR</a:t>
            </a:r>
            <a:r>
              <a:rPr lang="pt-BR" smtClean="0">
                <a:latin typeface="Arial" charset="0"/>
              </a:rPr>
              <a:t>. </a:t>
            </a:r>
            <a:r>
              <a:rPr lang="pt-BR" i="1" smtClean="0">
                <a:solidFill>
                  <a:schemeClr val="tx2"/>
                </a:solidFill>
                <a:latin typeface="Arial" charset="0"/>
              </a:rPr>
              <a:t>Pôr</a:t>
            </a:r>
            <a:r>
              <a:rPr lang="pt-BR" smtClean="0">
                <a:latin typeface="Arial" charset="0"/>
              </a:rPr>
              <a:t> é verbo. </a:t>
            </a:r>
            <a:r>
              <a:rPr lang="pt-BR" i="1" smtClean="0">
                <a:solidFill>
                  <a:schemeClr val="tx2"/>
                </a:solidFill>
                <a:latin typeface="Arial" charset="0"/>
              </a:rPr>
              <a:t>Por</a:t>
            </a:r>
            <a:r>
              <a:rPr lang="pt-BR" smtClean="0">
                <a:latin typeface="Arial" charset="0"/>
              </a:rPr>
              <a:t> é preposição. </a:t>
            </a:r>
          </a:p>
          <a:p>
            <a:pPr algn="just" eaLnBrk="1" hangingPunct="1">
              <a:buFontTx/>
              <a:buNone/>
            </a:pPr>
            <a:endParaRPr lang="pt-BR" smtClean="0">
              <a:latin typeface="Arial" charset="0"/>
            </a:endParaRPr>
          </a:p>
          <a:p>
            <a:pPr algn="just" eaLnBrk="1" hangingPunct="1">
              <a:buFontTx/>
              <a:buNone/>
            </a:pPr>
            <a:r>
              <a:rPr lang="pt-BR" smtClean="0">
                <a:latin typeface="Arial" charset="0"/>
              </a:rPr>
              <a:t>	Exemplo: Vou </a:t>
            </a:r>
            <a:r>
              <a:rPr lang="pt-BR" i="1" smtClean="0">
                <a:solidFill>
                  <a:schemeClr val="tx2"/>
                </a:solidFill>
                <a:latin typeface="Arial" charset="0"/>
              </a:rPr>
              <a:t>pôr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pt-BR" smtClean="0">
                <a:latin typeface="Arial" charset="0"/>
              </a:rPr>
              <a:t>o livro na estante que foi feita </a:t>
            </a:r>
            <a:r>
              <a:rPr lang="pt-BR" i="1" smtClean="0">
                <a:solidFill>
                  <a:schemeClr val="tx2"/>
                </a:solidFill>
                <a:latin typeface="Arial" charset="0"/>
              </a:rPr>
              <a:t>por</a:t>
            </a:r>
            <a:r>
              <a:rPr lang="pt-BR" smtClean="0">
                <a:latin typeface="Arial" charset="0"/>
              </a:rPr>
              <a:t> mim.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696200" cy="33845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smtClean="0">
                <a:latin typeface="Arial" charset="0"/>
              </a:rPr>
              <a:t>	É facultativo o uso do acento circunflexo para diferenciar as palavras </a:t>
            </a:r>
            <a:r>
              <a:rPr lang="pt-BR" i="1" smtClean="0">
                <a:solidFill>
                  <a:schemeClr val="tx2"/>
                </a:solidFill>
                <a:latin typeface="Arial" charset="0"/>
              </a:rPr>
              <a:t>forma/fôrma</a:t>
            </a:r>
            <a:r>
              <a:rPr lang="pt-BR" smtClean="0">
                <a:latin typeface="Arial" charset="0"/>
              </a:rPr>
              <a:t>. Em alguns casos, o uso do acento deixa a frase mais clara.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pt-BR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smtClean="0">
                <a:latin typeface="Arial" charset="0"/>
              </a:rPr>
              <a:t>	Exemplo: Qual é a 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FORMA</a:t>
            </a:r>
            <a:r>
              <a:rPr lang="pt-BR" smtClean="0">
                <a:latin typeface="Arial" charset="0"/>
              </a:rPr>
              <a:t> da 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FÔRMA</a:t>
            </a:r>
            <a:r>
              <a:rPr lang="pt-BR" smtClean="0">
                <a:latin typeface="Arial" charset="0"/>
              </a:rPr>
              <a:t> do bolo?</a:t>
            </a:r>
            <a:endParaRPr lang="pt-BR" i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001055" cy="6143668"/>
          </a:xfrm>
        </p:spPr>
        <p:txBody>
          <a:bodyPr/>
          <a:lstStyle/>
          <a:p>
            <a:pPr algn="just"/>
            <a:r>
              <a:rPr lang="pt-BR" sz="2800" dirty="0" smtClean="0"/>
              <a:t>Permanecem os acentos que diferenciam O SINGULAR DO PLURAL DOS VERBOS </a:t>
            </a:r>
            <a:r>
              <a:rPr lang="pt-BR" sz="2800" dirty="0" smtClean="0">
                <a:solidFill>
                  <a:srgbClr val="C00000"/>
                </a:solidFill>
              </a:rPr>
              <a:t>TER</a:t>
            </a:r>
            <a:r>
              <a:rPr lang="pt-BR" sz="2800" dirty="0" smtClean="0"/>
              <a:t> E </a:t>
            </a:r>
            <a:r>
              <a:rPr lang="pt-BR" sz="2800" dirty="0" smtClean="0">
                <a:solidFill>
                  <a:srgbClr val="C00000"/>
                </a:solidFill>
              </a:rPr>
              <a:t>VIR</a:t>
            </a:r>
            <a:r>
              <a:rPr lang="pt-BR" sz="2800" dirty="0" smtClean="0"/>
              <a:t>, ASSIM COMO DOS SEUS DERIVADOS (</a:t>
            </a:r>
            <a:r>
              <a:rPr lang="pt-BR" sz="2800" dirty="0" smtClean="0">
                <a:solidFill>
                  <a:srgbClr val="C00000"/>
                </a:solidFill>
              </a:rPr>
              <a:t>MANTER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DETER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RETER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CONTER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CONVIR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INTERVIR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ADVIR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ETC</a:t>
            </a:r>
            <a:r>
              <a:rPr lang="pt-BR" sz="2800" dirty="0" smtClean="0"/>
              <a:t>.). 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EXEMPLOS: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>
                <a:solidFill>
                  <a:srgbClr val="C00000"/>
                </a:solidFill>
              </a:rPr>
              <a:t>- Ele tem dois carros. / Eles têm dois CARROS.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>
                <a:solidFill>
                  <a:srgbClr val="C00000"/>
                </a:solidFill>
              </a:rPr>
              <a:t>-  Ele vem de Sorocaba. / Eles vêm De sorocaba. </a:t>
            </a:r>
            <a:endParaRPr lang="pt-BR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37555" cy="5715040"/>
          </a:xfrm>
        </p:spPr>
        <p:txBody>
          <a:bodyPr/>
          <a:lstStyle/>
          <a:p>
            <a:r>
              <a:rPr lang="pt-BR" sz="2800" dirty="0" smtClean="0">
                <a:solidFill>
                  <a:srgbClr val="C00000"/>
                </a:solidFill>
              </a:rPr>
              <a:t>- Ele mantém a palavra. / Eles mantêm a palavra. </a:t>
            </a:r>
            <a:br>
              <a:rPr lang="pt-BR" sz="2800" dirty="0" smtClean="0">
                <a:solidFill>
                  <a:srgbClr val="C00000"/>
                </a:solidFill>
              </a:rPr>
            </a:br>
            <a:r>
              <a:rPr lang="pt-BR" sz="2800" dirty="0" smtClean="0">
                <a:solidFill>
                  <a:srgbClr val="C00000"/>
                </a:solidFill>
              </a:rPr>
              <a:t/>
            </a:r>
            <a:br>
              <a:rPr lang="pt-BR" sz="2800" dirty="0" smtClean="0">
                <a:solidFill>
                  <a:srgbClr val="C00000"/>
                </a:solidFill>
              </a:rPr>
            </a:br>
            <a:r>
              <a:rPr lang="pt-BR" sz="2800" dirty="0" smtClean="0">
                <a:solidFill>
                  <a:srgbClr val="C00000"/>
                </a:solidFill>
              </a:rPr>
              <a:t>- Ele convém aos estudantes. / Eles</a:t>
            </a:r>
            <a:br>
              <a:rPr lang="pt-BR" sz="2800" dirty="0" smtClean="0">
                <a:solidFill>
                  <a:srgbClr val="C00000"/>
                </a:solidFill>
              </a:rPr>
            </a:br>
            <a:r>
              <a:rPr lang="pt-BR" sz="2800" dirty="0" smtClean="0">
                <a:solidFill>
                  <a:srgbClr val="C00000"/>
                </a:solidFill>
              </a:rPr>
              <a:t>convêm aos estudantes.</a:t>
            </a:r>
            <a:br>
              <a:rPr lang="pt-BR" sz="2800" dirty="0" smtClean="0">
                <a:solidFill>
                  <a:srgbClr val="C00000"/>
                </a:solidFill>
              </a:rPr>
            </a:br>
            <a:r>
              <a:rPr lang="pt-BR" sz="2800" dirty="0" smtClean="0">
                <a:solidFill>
                  <a:srgbClr val="C00000"/>
                </a:solidFill>
              </a:rPr>
              <a:t/>
            </a:r>
            <a:br>
              <a:rPr lang="pt-BR" sz="2800" dirty="0" smtClean="0">
                <a:solidFill>
                  <a:srgbClr val="C00000"/>
                </a:solidFill>
              </a:rPr>
            </a:br>
            <a:r>
              <a:rPr lang="pt-BR" sz="2800" dirty="0" smtClean="0">
                <a:solidFill>
                  <a:srgbClr val="C00000"/>
                </a:solidFill>
              </a:rPr>
              <a:t>- Ele detém o poder. / Eles detêm o</a:t>
            </a:r>
            <a:br>
              <a:rPr lang="pt-BR" sz="2800" dirty="0" smtClean="0">
                <a:solidFill>
                  <a:srgbClr val="C00000"/>
                </a:solidFill>
              </a:rPr>
            </a:br>
            <a:r>
              <a:rPr lang="pt-BR" sz="2800" dirty="0" smtClean="0">
                <a:solidFill>
                  <a:srgbClr val="C00000"/>
                </a:solidFill>
              </a:rPr>
              <a:t>poder</a:t>
            </a:r>
            <a:br>
              <a:rPr lang="pt-BR" sz="2800" dirty="0" smtClean="0">
                <a:solidFill>
                  <a:srgbClr val="C00000"/>
                </a:solidFill>
              </a:rPr>
            </a:br>
            <a:r>
              <a:rPr lang="pt-BR" sz="2800" dirty="0" smtClean="0">
                <a:solidFill>
                  <a:srgbClr val="C00000"/>
                </a:solidFill>
              </a:rPr>
              <a:t/>
            </a:r>
            <a:br>
              <a:rPr lang="pt-BR" sz="2800" dirty="0" smtClean="0">
                <a:solidFill>
                  <a:srgbClr val="C00000"/>
                </a:solidFill>
              </a:rPr>
            </a:br>
            <a:r>
              <a:rPr lang="pt-BR" sz="2800" dirty="0" smtClean="0">
                <a:solidFill>
                  <a:srgbClr val="C00000"/>
                </a:solidFill>
              </a:rPr>
              <a:t>- Ele intervém em todas as aulas. / Eles intervêm em todas as aulas.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2022"/>
          </a:xfrm>
        </p:spPr>
        <p:txBody>
          <a:bodyPr/>
          <a:lstStyle/>
          <a:p>
            <a:pPr eaLnBrk="1" hangingPunct="1"/>
            <a:r>
              <a:rPr lang="pt-BR" sz="5400" b="1" dirty="0" smtClean="0">
                <a:latin typeface="Monotype Corsiva" pitchFamily="66" charset="0"/>
              </a:rPr>
              <a:t>Uso do Hífen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298"/>
            <a:ext cx="7696200" cy="485778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sz="3100" dirty="0" smtClean="0">
                <a:latin typeface="Arial" charset="0"/>
              </a:rPr>
              <a:t>	</a:t>
            </a:r>
            <a:r>
              <a:rPr lang="pt-BR" b="1" dirty="0" smtClean="0">
                <a:solidFill>
                  <a:srgbClr val="002060"/>
                </a:solidFill>
                <a:latin typeface="Arial" charset="0"/>
              </a:rPr>
              <a:t>O uso do hífen ainda é um assunto complexo em algumas situações, por isso, apresentamos um resumo das regras que orientam o seu uso com os prefixos mais comuns e as novas orientações estabelecidas pelo Acordo, que se referem às palavras formadas por prefixos ou por elementos que podem funcionar como prefixos.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728"/>
            <a:ext cx="7696200" cy="2428891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	</a:t>
            </a:r>
            <a:r>
              <a:rPr lang="pt-BR" sz="3600" dirty="0" smtClean="0">
                <a:latin typeface="Arial" charset="0"/>
              </a:rPr>
              <a:t>Com prefixos, usa-se diante de palavra iniciada por </a:t>
            </a:r>
            <a:r>
              <a:rPr lang="pt-BR" sz="3600" i="1" dirty="0" smtClean="0">
                <a:solidFill>
                  <a:schemeClr val="tx2"/>
                </a:solidFill>
                <a:latin typeface="Arial" charset="0"/>
              </a:rPr>
              <a:t>H</a:t>
            </a:r>
            <a:r>
              <a:rPr lang="pt-BR" sz="3600" dirty="0" smtClean="0">
                <a:latin typeface="Arial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pt-BR" sz="3600" dirty="0" smtClean="0">
                <a:latin typeface="Arial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pt-BR" sz="3600" dirty="0" smtClean="0">
                <a:latin typeface="Arial" charset="0"/>
              </a:rPr>
              <a:t>	Exemplos: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71550" y="3141662"/>
            <a:ext cx="734536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Anti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-higiênico,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anti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-histórico,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co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-herdeiro,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macro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-história,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mini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-hotel,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proto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-história,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sobre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-humano,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super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-homem,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ultra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-humano.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52400"/>
            <a:ext cx="7127875" cy="1204898"/>
          </a:xfrm>
        </p:spPr>
        <p:txBody>
          <a:bodyPr/>
          <a:lstStyle/>
          <a:p>
            <a:pPr eaLnBrk="1" hangingPunct="1"/>
            <a:r>
              <a:rPr lang="pt-BR" sz="5400" b="1" dirty="0" smtClean="0">
                <a:latin typeface="Monotype Corsiva" pitchFamily="66" charset="0"/>
              </a:rPr>
              <a:t>Exceção: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71678"/>
            <a:ext cx="7704137" cy="393542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sz="3600" dirty="0" smtClean="0">
                <a:solidFill>
                  <a:schemeClr val="folHlink"/>
                </a:solidFill>
                <a:latin typeface="Arial" charset="0"/>
              </a:rPr>
              <a:t>SUBUMANO </a:t>
            </a:r>
          </a:p>
          <a:p>
            <a:pPr algn="ctr" eaLnBrk="1" hangingPunct="1">
              <a:buFontTx/>
              <a:buNone/>
            </a:pPr>
            <a:endParaRPr lang="pt-BR" sz="3600" dirty="0" smtClean="0"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pt-BR" sz="3600" dirty="0" smtClean="0">
                <a:latin typeface="Arial" charset="0"/>
              </a:rPr>
              <a:t>Nesse caso, a palavra </a:t>
            </a:r>
            <a:r>
              <a:rPr lang="pt-BR" sz="3600" dirty="0" smtClean="0">
                <a:solidFill>
                  <a:schemeClr val="tx2"/>
                </a:solidFill>
                <a:latin typeface="Arial" charset="0"/>
              </a:rPr>
              <a:t>humano</a:t>
            </a:r>
            <a:r>
              <a:rPr lang="pt-BR" sz="3600" dirty="0" smtClean="0">
                <a:latin typeface="Arial" charset="0"/>
              </a:rPr>
              <a:t> perde o </a:t>
            </a:r>
            <a:r>
              <a:rPr lang="pt-BR" sz="3600" dirty="0" smtClean="0">
                <a:solidFill>
                  <a:schemeClr val="tx2"/>
                </a:solidFill>
                <a:latin typeface="Arial" charset="0"/>
              </a:rPr>
              <a:t>H</a:t>
            </a:r>
            <a:r>
              <a:rPr lang="pt-BR" sz="3600" dirty="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85728"/>
            <a:ext cx="7696200" cy="242889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dirty="0" smtClean="0">
                <a:latin typeface="Arial" charset="0"/>
              </a:rPr>
              <a:t>	Não se usa o hífen quando o prefixo termina em vogal diferente da vogal com que se inicia o segundo elemento.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pt-BR" dirty="0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dirty="0" smtClean="0">
                <a:latin typeface="Arial" charset="0"/>
              </a:rPr>
              <a:t>Exemplo: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23850" y="2924175"/>
            <a:ext cx="7993063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Aero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espacial,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agro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industrial,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ante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ontem,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anti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aéreo,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anti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educativo,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auto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aprendizagem,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auto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escola,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auto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estrada,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auto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instrução,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co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autor, </a:t>
            </a:r>
            <a:r>
              <a:rPr lang="pt-BR" sz="3600" dirty="0">
                <a:solidFill>
                  <a:srgbClr val="FF0000"/>
                </a:solidFill>
                <a:latin typeface="Monotype Corsiva" pitchFamily="66" charset="0"/>
              </a:rPr>
              <a:t>co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edição, </a:t>
            </a:r>
            <a:r>
              <a:rPr lang="pt-BR" sz="3600" dirty="0">
                <a:solidFill>
                  <a:srgbClr val="FF0000"/>
                </a:solidFill>
                <a:latin typeface="Monotype Corsiva" pitchFamily="66" charset="0"/>
              </a:rPr>
              <a:t>extra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escolar, </a:t>
            </a:r>
            <a:r>
              <a:rPr lang="pt-BR" sz="3600" dirty="0">
                <a:solidFill>
                  <a:srgbClr val="FF0000"/>
                </a:solidFill>
                <a:latin typeface="Monotype Corsiva" pitchFamily="66" charset="0"/>
              </a:rPr>
              <a:t>infra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estrutura,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pluri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anual,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semi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aberto,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semi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analfabeto,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semi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esférico, 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semi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opaco.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5400" smtClean="0">
                <a:latin typeface="Monotype Corsiva" pitchFamily="66" charset="0"/>
              </a:rPr>
              <a:t>Mudanças no alfabeto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167163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sz="4000" dirty="0" smtClean="0">
                <a:latin typeface="Monotype Corsiva" pitchFamily="66" charset="0"/>
              </a:rPr>
              <a:t>   </a:t>
            </a:r>
            <a:r>
              <a:rPr lang="pt-BR" dirty="0" smtClean="0">
                <a:latin typeface="Arial" charset="0"/>
              </a:rPr>
              <a:t>No alfabeto foram reintroduzidas as letras K, W e Y. O alfabeto completo passa a ter 26 letras: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42988" y="3789363"/>
            <a:ext cx="7345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18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42988" y="3860800"/>
            <a:ext cx="74898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800">
                <a:solidFill>
                  <a:schemeClr val="folHlink"/>
                </a:solidFill>
                <a:latin typeface="Monotype Corsiva" pitchFamily="66" charset="0"/>
              </a:rPr>
              <a:t>A B C D E F G H I J </a:t>
            </a:r>
            <a:r>
              <a:rPr lang="pt-BR" sz="4800">
                <a:solidFill>
                  <a:schemeClr val="tx2"/>
                </a:solidFill>
                <a:latin typeface="Monotype Corsiva" pitchFamily="66" charset="0"/>
              </a:rPr>
              <a:t>K</a:t>
            </a:r>
            <a:r>
              <a:rPr lang="pt-BR" sz="4800">
                <a:solidFill>
                  <a:schemeClr val="folHlink"/>
                </a:solidFill>
                <a:latin typeface="Monotype Corsiva" pitchFamily="66" charset="0"/>
              </a:rPr>
              <a:t> L M N O P Q R S T U V </a:t>
            </a:r>
            <a:r>
              <a:rPr lang="pt-BR" sz="4800">
                <a:solidFill>
                  <a:schemeClr val="tx2"/>
                </a:solidFill>
                <a:latin typeface="Monotype Corsiva" pitchFamily="66" charset="0"/>
              </a:rPr>
              <a:t>W </a:t>
            </a:r>
            <a:r>
              <a:rPr lang="pt-BR" sz="4800">
                <a:solidFill>
                  <a:schemeClr val="folHlink"/>
                </a:solidFill>
                <a:latin typeface="Monotype Corsiva" pitchFamily="66" charset="0"/>
              </a:rPr>
              <a:t>X </a:t>
            </a:r>
            <a:r>
              <a:rPr lang="pt-BR" sz="4800">
                <a:solidFill>
                  <a:schemeClr val="tx2"/>
                </a:solidFill>
                <a:latin typeface="Monotype Corsiva" pitchFamily="66" charset="0"/>
              </a:rPr>
              <a:t>Y </a:t>
            </a:r>
            <a:r>
              <a:rPr lang="pt-BR" sz="4800">
                <a:solidFill>
                  <a:schemeClr val="folHlink"/>
                </a:solidFill>
                <a:latin typeface="Monotype Corsiva" pitchFamily="66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5400" b="1" smtClean="0">
                <a:latin typeface="Monotype Corsiva" pitchFamily="66" charset="0"/>
              </a:rPr>
              <a:t>Exceção: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696200" cy="3657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charset="0"/>
              </a:rPr>
              <a:t>O prefixo </a:t>
            </a:r>
            <a:r>
              <a:rPr lang="pt-BR" i="1" dirty="0" smtClean="0">
                <a:solidFill>
                  <a:schemeClr val="tx2"/>
                </a:solidFill>
                <a:latin typeface="Arial" charset="0"/>
              </a:rPr>
              <a:t>CO</a:t>
            </a:r>
            <a:r>
              <a:rPr lang="pt-BR" dirty="0" smtClean="0">
                <a:latin typeface="Arial" charset="0"/>
              </a:rPr>
              <a:t> aglutina-se em geral com o segundo elemento, mesmo quando este se inicia por </a:t>
            </a:r>
            <a:r>
              <a:rPr lang="pt-BR" i="1" dirty="0" smtClean="0">
                <a:solidFill>
                  <a:schemeClr val="tx2"/>
                </a:solidFill>
                <a:latin typeface="Arial" charset="0"/>
              </a:rPr>
              <a:t>O</a:t>
            </a:r>
            <a:r>
              <a:rPr lang="pt-BR" dirty="0" smtClean="0">
                <a:latin typeface="Arial" charset="0"/>
              </a:rPr>
              <a:t>: </a:t>
            </a:r>
            <a:r>
              <a:rPr lang="pt-BR" dirty="0" smtClean="0">
                <a:solidFill>
                  <a:srgbClr val="C00000"/>
                </a:solidFill>
                <a:latin typeface="Arial" charset="0"/>
              </a:rPr>
              <a:t>coobrigar, coobrigação, coordenar, cooperar, cooperação, cooptar, coocupante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85728"/>
            <a:ext cx="7696200" cy="300039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dirty="0" smtClean="0">
                <a:latin typeface="Arial" charset="0"/>
              </a:rPr>
              <a:t>	Não se usa hífen quando o prefixo termina em vogal e o segundo elemento começa por consoante diferente de </a:t>
            </a:r>
            <a:r>
              <a:rPr lang="pt-BR" i="1" dirty="0" smtClean="0">
                <a:solidFill>
                  <a:schemeClr val="tx2"/>
                </a:solidFill>
                <a:latin typeface="Arial" charset="0"/>
              </a:rPr>
              <a:t>R</a:t>
            </a:r>
            <a:r>
              <a:rPr lang="pt-BR" dirty="0" smtClean="0">
                <a:latin typeface="Arial" charset="0"/>
              </a:rPr>
              <a:t> ou </a:t>
            </a:r>
            <a:r>
              <a:rPr lang="pt-BR" i="1" dirty="0" smtClean="0">
                <a:solidFill>
                  <a:schemeClr val="tx2"/>
                </a:solidFill>
                <a:latin typeface="Arial" charset="0"/>
              </a:rPr>
              <a:t>S</a:t>
            </a:r>
            <a:r>
              <a:rPr lang="pt-BR" dirty="0" smtClean="0">
                <a:latin typeface="Arial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pt-BR" dirty="0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dirty="0" smtClean="0">
                <a:latin typeface="Arial" charset="0"/>
              </a:rPr>
              <a:t>	Exemplos: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755650" y="3357562"/>
            <a:ext cx="777557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ante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projeto,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anti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pedagógico,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auto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peça,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auto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proteção,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co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produção,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geo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política,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micro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computador,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pseudo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professor,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semi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círculo,     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semi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deus,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semi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novo,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ultra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moderno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6000" b="1" dirty="0" smtClean="0">
                <a:latin typeface="Monotype Corsiva" pitchFamily="66" charset="0"/>
              </a:rPr>
              <a:t>Atenção: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696200" cy="3011499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	</a:t>
            </a:r>
            <a:r>
              <a:rPr lang="pt-BR" sz="3600" dirty="0" smtClean="0">
                <a:latin typeface="Arial" charset="0"/>
              </a:rPr>
              <a:t>Com o prefixo </a:t>
            </a:r>
            <a:r>
              <a:rPr lang="pt-BR" sz="3600" i="1" dirty="0" smtClean="0">
                <a:solidFill>
                  <a:schemeClr val="tx2"/>
                </a:solidFill>
                <a:latin typeface="Arial" charset="0"/>
              </a:rPr>
              <a:t>VICE</a:t>
            </a:r>
            <a:r>
              <a:rPr lang="pt-BR" sz="3600" dirty="0" smtClean="0">
                <a:latin typeface="Arial" charset="0"/>
              </a:rPr>
              <a:t>, usa-se sempre o hífen.</a:t>
            </a:r>
          </a:p>
          <a:p>
            <a:pPr algn="just" eaLnBrk="1" hangingPunct="1">
              <a:buFontTx/>
              <a:buNone/>
            </a:pPr>
            <a:endParaRPr lang="pt-BR" sz="3600" dirty="0" smtClean="0">
              <a:latin typeface="Arial" charset="0"/>
            </a:endParaRPr>
          </a:p>
          <a:p>
            <a:pPr algn="just" eaLnBrk="1" hangingPunct="1">
              <a:buFontTx/>
              <a:buNone/>
            </a:pPr>
            <a:r>
              <a:rPr lang="pt-BR" sz="3600" dirty="0" smtClean="0">
                <a:latin typeface="Arial" charset="0"/>
              </a:rPr>
              <a:t>	Exemplos: </a:t>
            </a:r>
            <a:r>
              <a:rPr lang="pt-BR" sz="3600" dirty="0" smtClean="0">
                <a:solidFill>
                  <a:schemeClr val="tx2"/>
                </a:solidFill>
                <a:latin typeface="Arial" charset="0"/>
              </a:rPr>
              <a:t>vice</a:t>
            </a:r>
            <a:r>
              <a:rPr lang="pt-BR" sz="3600" dirty="0" smtClean="0">
                <a:latin typeface="Arial" charset="0"/>
              </a:rPr>
              <a:t>-rei, </a:t>
            </a:r>
            <a:r>
              <a:rPr lang="pt-BR" sz="3600" dirty="0" smtClean="0">
                <a:solidFill>
                  <a:schemeClr val="tx2"/>
                </a:solidFill>
                <a:latin typeface="Arial" charset="0"/>
              </a:rPr>
              <a:t>vice</a:t>
            </a:r>
            <a:r>
              <a:rPr lang="pt-BR" sz="3600" dirty="0" smtClean="0">
                <a:latin typeface="Arial" charset="0"/>
              </a:rPr>
              <a:t>-almirante etc.</a:t>
            </a:r>
            <a:endParaRPr lang="pt-BR" sz="3600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7696200" cy="1809741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	Não se usa hífen quando o prefixo termina em vogal e o segundo elemento começa por </a:t>
            </a:r>
            <a:r>
              <a:rPr lang="pt-BR" i="1" dirty="0" smtClean="0">
                <a:latin typeface="Arial" charset="0"/>
              </a:rPr>
              <a:t>R</a:t>
            </a:r>
            <a:r>
              <a:rPr lang="pt-BR" dirty="0" smtClean="0">
                <a:latin typeface="Arial" charset="0"/>
              </a:rPr>
              <a:t> ou </a:t>
            </a:r>
            <a:r>
              <a:rPr lang="pt-BR" i="1" dirty="0" smtClean="0">
                <a:latin typeface="Arial" charset="0"/>
              </a:rPr>
              <a:t>S</a:t>
            </a:r>
            <a:r>
              <a:rPr lang="pt-BR" dirty="0" smtClean="0">
                <a:latin typeface="Arial" charset="0"/>
              </a:rPr>
              <a:t>. Nesse caso, duplicam-se essas letras.</a:t>
            </a:r>
          </a:p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    Exemplos: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611188" y="3071810"/>
            <a:ext cx="81375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anti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rr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ábico, anti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rr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acismo, anti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rr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eligioso, anti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rr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ugas, anti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ss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ocial, bio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rr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itmo, contra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rr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egra, contra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ss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enso, co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ss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eno, infra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ss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om, micro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ss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istema, mini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ss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aia, multi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ss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ecular, neo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rr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ealismo, neo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ss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imbolista, semi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rr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eta, ultra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rr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esistente, ultra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ss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500306"/>
            <a:ext cx="7921625" cy="3071833"/>
          </a:xfrm>
        </p:spPr>
        <p:txBody>
          <a:bodyPr/>
          <a:lstStyle/>
          <a:p>
            <a:pPr eaLnBrk="1" hangingPunct="1"/>
            <a:r>
              <a:rPr lang="pt-BR" sz="4000" dirty="0" smtClean="0">
                <a:solidFill>
                  <a:schemeClr val="tx2"/>
                </a:solidFill>
                <a:latin typeface="Monotype Corsiva" pitchFamily="66" charset="0"/>
              </a:rPr>
              <a:t>anti</a:t>
            </a:r>
            <a:r>
              <a:rPr lang="pt-BR" sz="4000" dirty="0" smtClean="0">
                <a:solidFill>
                  <a:schemeClr val="folHlink"/>
                </a:solidFill>
                <a:latin typeface="Monotype Corsiva" pitchFamily="66" charset="0"/>
              </a:rPr>
              <a:t>-ibérico, </a:t>
            </a:r>
            <a:r>
              <a:rPr lang="pt-BR" sz="4000" dirty="0" smtClean="0">
                <a:solidFill>
                  <a:schemeClr val="tx2"/>
                </a:solidFill>
                <a:latin typeface="Monotype Corsiva" pitchFamily="66" charset="0"/>
              </a:rPr>
              <a:t>anti</a:t>
            </a:r>
            <a:r>
              <a:rPr lang="pt-BR" sz="4000" dirty="0" smtClean="0">
                <a:solidFill>
                  <a:schemeClr val="folHlink"/>
                </a:solidFill>
                <a:latin typeface="Monotype Corsiva" pitchFamily="66" charset="0"/>
              </a:rPr>
              <a:t>-imperialista, </a:t>
            </a:r>
            <a:r>
              <a:rPr lang="pt-BR" sz="4000" dirty="0" smtClean="0">
                <a:solidFill>
                  <a:schemeClr val="tx2"/>
                </a:solidFill>
                <a:latin typeface="Monotype Corsiva" pitchFamily="66" charset="0"/>
              </a:rPr>
              <a:t>anti</a:t>
            </a:r>
            <a:r>
              <a:rPr lang="pt-BR" sz="4000" dirty="0" smtClean="0">
                <a:solidFill>
                  <a:schemeClr val="folHlink"/>
                </a:solidFill>
                <a:latin typeface="Monotype Corsiva" pitchFamily="66" charset="0"/>
              </a:rPr>
              <a:t>-inflacionário, </a:t>
            </a:r>
            <a:r>
              <a:rPr lang="pt-BR" sz="4000" dirty="0" smtClean="0">
                <a:solidFill>
                  <a:schemeClr val="tx2"/>
                </a:solidFill>
                <a:latin typeface="Monotype Corsiva" pitchFamily="66" charset="0"/>
              </a:rPr>
              <a:t>anti</a:t>
            </a:r>
            <a:r>
              <a:rPr lang="pt-BR" sz="4000" dirty="0" smtClean="0">
                <a:solidFill>
                  <a:schemeClr val="folHlink"/>
                </a:solidFill>
                <a:latin typeface="Monotype Corsiva" pitchFamily="66" charset="0"/>
              </a:rPr>
              <a:t>-inflamatório, </a:t>
            </a:r>
            <a:r>
              <a:rPr lang="pt-BR" sz="4000" dirty="0" smtClean="0">
                <a:solidFill>
                  <a:schemeClr val="tx2"/>
                </a:solidFill>
                <a:latin typeface="Monotype Corsiva" pitchFamily="66" charset="0"/>
              </a:rPr>
              <a:t>auto</a:t>
            </a:r>
            <a:r>
              <a:rPr lang="pt-BR" sz="4000" dirty="0" smtClean="0">
                <a:solidFill>
                  <a:schemeClr val="folHlink"/>
                </a:solidFill>
                <a:latin typeface="Monotype Corsiva" pitchFamily="66" charset="0"/>
              </a:rPr>
              <a:t>-observação, </a:t>
            </a:r>
            <a:r>
              <a:rPr lang="pt-BR" sz="4000" dirty="0" smtClean="0">
                <a:solidFill>
                  <a:schemeClr val="tx2"/>
                </a:solidFill>
                <a:latin typeface="Monotype Corsiva" pitchFamily="66" charset="0"/>
              </a:rPr>
              <a:t>contra</a:t>
            </a:r>
            <a:r>
              <a:rPr lang="pt-BR" sz="4000" dirty="0" smtClean="0">
                <a:solidFill>
                  <a:schemeClr val="folHlink"/>
                </a:solidFill>
                <a:latin typeface="Monotype Corsiva" pitchFamily="66" charset="0"/>
              </a:rPr>
              <a:t>-almirante, </a:t>
            </a:r>
            <a:r>
              <a:rPr lang="pt-BR" sz="4000" dirty="0" smtClean="0">
                <a:solidFill>
                  <a:schemeClr val="tx2"/>
                </a:solidFill>
                <a:latin typeface="Monotype Corsiva" pitchFamily="66" charset="0"/>
              </a:rPr>
              <a:t>contra</a:t>
            </a:r>
            <a:r>
              <a:rPr lang="pt-BR" sz="4000" dirty="0" smtClean="0">
                <a:solidFill>
                  <a:schemeClr val="folHlink"/>
                </a:solidFill>
                <a:latin typeface="Monotype Corsiva" pitchFamily="66" charset="0"/>
              </a:rPr>
              <a:t>-atacar, </a:t>
            </a:r>
            <a:r>
              <a:rPr lang="pt-BR" sz="4000" dirty="0" smtClean="0">
                <a:solidFill>
                  <a:schemeClr val="tx2"/>
                </a:solidFill>
                <a:latin typeface="Monotype Corsiva" pitchFamily="66" charset="0"/>
              </a:rPr>
              <a:t>contra</a:t>
            </a:r>
            <a:r>
              <a:rPr lang="pt-BR" sz="4000" dirty="0" smtClean="0">
                <a:solidFill>
                  <a:schemeClr val="folHlink"/>
                </a:solidFill>
                <a:latin typeface="Monotype Corsiva" pitchFamily="66" charset="0"/>
              </a:rPr>
              <a:t>-ataque, </a:t>
            </a:r>
            <a:r>
              <a:rPr lang="pt-BR" sz="4000" dirty="0" smtClean="0">
                <a:solidFill>
                  <a:schemeClr val="tx2"/>
                </a:solidFill>
                <a:latin typeface="Monotype Corsiva" pitchFamily="66" charset="0"/>
              </a:rPr>
              <a:t>micro</a:t>
            </a:r>
            <a:r>
              <a:rPr lang="pt-BR" sz="4000" dirty="0" smtClean="0">
                <a:solidFill>
                  <a:schemeClr val="folHlink"/>
                </a:solidFill>
                <a:latin typeface="Monotype Corsiva" pitchFamily="66" charset="0"/>
              </a:rPr>
              <a:t>-ondas, </a:t>
            </a:r>
            <a:br>
              <a:rPr lang="pt-BR" sz="4000" dirty="0" smtClean="0">
                <a:solidFill>
                  <a:schemeClr val="folHlink"/>
                </a:solidFill>
                <a:latin typeface="Monotype Corsiva" pitchFamily="66" charset="0"/>
              </a:rPr>
            </a:br>
            <a:r>
              <a:rPr lang="pt-BR" sz="4000" dirty="0" smtClean="0">
                <a:solidFill>
                  <a:schemeClr val="tx2"/>
                </a:solidFill>
                <a:latin typeface="Monotype Corsiva" pitchFamily="66" charset="0"/>
              </a:rPr>
              <a:t>micro</a:t>
            </a:r>
            <a:r>
              <a:rPr lang="pt-BR" sz="4000" dirty="0" smtClean="0">
                <a:solidFill>
                  <a:schemeClr val="folHlink"/>
                </a:solidFill>
                <a:latin typeface="Monotype Corsiva" pitchFamily="66" charset="0"/>
              </a:rPr>
              <a:t>-ônibus, </a:t>
            </a:r>
            <a:r>
              <a:rPr lang="pt-BR" sz="4000" dirty="0" smtClean="0">
                <a:solidFill>
                  <a:schemeClr val="tx2"/>
                </a:solidFill>
                <a:latin typeface="Monotype Corsiva" pitchFamily="66" charset="0"/>
              </a:rPr>
              <a:t>semi</a:t>
            </a:r>
            <a:r>
              <a:rPr lang="pt-BR" sz="4000" dirty="0" smtClean="0">
                <a:solidFill>
                  <a:schemeClr val="folHlink"/>
                </a:solidFill>
                <a:latin typeface="Monotype Corsiva" pitchFamily="66" charset="0"/>
              </a:rPr>
              <a:t>-internato, </a:t>
            </a:r>
            <a:r>
              <a:rPr lang="pt-BR" sz="4000" dirty="0" smtClean="0">
                <a:solidFill>
                  <a:schemeClr val="tx2"/>
                </a:solidFill>
                <a:latin typeface="Monotype Corsiva" pitchFamily="66" charset="0"/>
              </a:rPr>
              <a:t>semi</a:t>
            </a:r>
            <a:r>
              <a:rPr lang="pt-BR" sz="4000" dirty="0" smtClean="0">
                <a:solidFill>
                  <a:schemeClr val="folHlink"/>
                </a:solidFill>
                <a:latin typeface="Monotype Corsiva" pitchFamily="66" charset="0"/>
              </a:rPr>
              <a:t>-interno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85729"/>
            <a:ext cx="7696200" cy="142876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	Quando o prefixo termina em vogal, usa-se o hífen se o segundo elemento começar pela mesma vogal.</a:t>
            </a:r>
          </a:p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   Exemplos: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1"/>
            <a:ext cx="7696200" cy="1881179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	Quando o prefixo termina em consoante, usa-se hífen se o segundo elemento começar pela mesma consoante.</a:t>
            </a:r>
          </a:p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    Exemplos: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468313" y="3286124"/>
            <a:ext cx="824709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hiper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-requintado,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inter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-racial,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inter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-regional, </a:t>
            </a:r>
          </a:p>
          <a:p>
            <a:pPr algn="ctr"/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sub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-bibliotecário,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super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-racista,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super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-reacionário,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super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-resistente,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super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-romântico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7696200" cy="18732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	Quando o prefixo termina em consoante, não se usa o hífen se o segundo elemento começar por vogal.</a:t>
            </a:r>
          </a:p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   </a:t>
            </a:r>
          </a:p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   Exemplos: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23850" y="3357562"/>
            <a:ext cx="84963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hiper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acidez,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hiper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ativo,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inter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escolar,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inter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estadual,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inter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estelar,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inter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estudantil,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super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amigo,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super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aquecimento,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super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econômico,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super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exigente,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super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interessante, </a:t>
            </a:r>
            <a:r>
              <a:rPr lang="pt-BR" sz="4000" dirty="0">
                <a:solidFill>
                  <a:schemeClr val="tx2"/>
                </a:solidFill>
                <a:latin typeface="Monotype Corsiva" pitchFamily="66" charset="0"/>
              </a:rPr>
              <a:t>super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otimismo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08993" cy="5786478"/>
          </a:xfrm>
        </p:spPr>
        <p:txBody>
          <a:bodyPr/>
          <a:lstStyle/>
          <a:p>
            <a:pPr algn="just"/>
            <a:r>
              <a:rPr lang="pt-BR" sz="2800" dirty="0" smtClean="0"/>
              <a:t>  Atenção: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Nos demais casos não se usa o hífen. 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Exemplos: 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14686"/>
            <a:ext cx="7772400" cy="1500198"/>
          </a:xfrm>
        </p:spPr>
        <p:txBody>
          <a:bodyPr/>
          <a:lstStyle/>
          <a:p>
            <a:endParaRPr lang="pt-BR" dirty="0" smtClean="0"/>
          </a:p>
          <a:p>
            <a:pPr algn="just"/>
            <a:r>
              <a:rPr lang="pt-BR" sz="3600" dirty="0" smtClean="0">
                <a:solidFill>
                  <a:srgbClr val="C00000"/>
                </a:solidFill>
              </a:rPr>
              <a:t>hipermercado, intermunicipal,</a:t>
            </a:r>
            <a:br>
              <a:rPr lang="pt-BR" sz="3600" dirty="0" smtClean="0">
                <a:solidFill>
                  <a:srgbClr val="C00000"/>
                </a:solidFill>
              </a:rPr>
            </a:br>
            <a:r>
              <a:rPr lang="pt-BR" sz="3600" dirty="0" smtClean="0">
                <a:solidFill>
                  <a:srgbClr val="C00000"/>
                </a:solidFill>
              </a:rPr>
              <a:t>superinteressante, superproteção.</a:t>
            </a:r>
            <a:endParaRPr lang="pt-BR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6143668"/>
          </a:xfrm>
        </p:spPr>
        <p:txBody>
          <a:bodyPr/>
          <a:lstStyle/>
          <a:p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* Com o prefixo </a:t>
            </a:r>
            <a:r>
              <a:rPr lang="pt-BR" sz="2800" dirty="0" smtClean="0">
                <a:solidFill>
                  <a:srgbClr val="C00000"/>
                </a:solidFill>
              </a:rPr>
              <a:t>sub</a:t>
            </a:r>
            <a:r>
              <a:rPr lang="pt-BR" sz="2800" dirty="0" smtClean="0"/>
              <a:t>, usa-se o hífen</a:t>
            </a:r>
            <a:br>
              <a:rPr lang="pt-BR" sz="2800" dirty="0" smtClean="0"/>
            </a:br>
            <a:r>
              <a:rPr lang="pt-BR" sz="2800" dirty="0" smtClean="0"/>
              <a:t>também diante de palavra iniciada</a:t>
            </a:r>
            <a:br>
              <a:rPr lang="pt-BR" sz="2800" dirty="0" smtClean="0"/>
            </a:br>
            <a:r>
              <a:rPr lang="pt-BR" sz="2800" dirty="0" smtClean="0"/>
              <a:t>Por </a:t>
            </a:r>
            <a:r>
              <a:rPr lang="pt-BR" sz="2800" dirty="0" smtClean="0">
                <a:solidFill>
                  <a:srgbClr val="C00000"/>
                </a:solidFill>
              </a:rPr>
              <a:t>r</a:t>
            </a:r>
            <a:r>
              <a:rPr lang="pt-BR" sz="2800" dirty="0" smtClean="0"/>
              <a:t>: </a:t>
            </a:r>
            <a:r>
              <a:rPr lang="pt-BR" sz="2800" dirty="0" smtClean="0">
                <a:solidFill>
                  <a:srgbClr val="C00000"/>
                </a:solidFill>
              </a:rPr>
              <a:t>sub-região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sub-raça</a:t>
            </a:r>
            <a:r>
              <a:rPr lang="pt-BR" sz="2800" dirty="0" smtClean="0"/>
              <a:t> etc.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* Com os prefixos </a:t>
            </a:r>
            <a:r>
              <a:rPr lang="pt-BR" sz="2800" dirty="0" smtClean="0">
                <a:solidFill>
                  <a:srgbClr val="C00000"/>
                </a:solidFill>
              </a:rPr>
              <a:t>circum</a:t>
            </a:r>
            <a:r>
              <a:rPr lang="pt-BR" sz="2800" dirty="0" smtClean="0"/>
              <a:t> e </a:t>
            </a:r>
            <a:r>
              <a:rPr lang="pt-BR" sz="2800" dirty="0" smtClean="0">
                <a:solidFill>
                  <a:srgbClr val="C00000"/>
                </a:solidFill>
              </a:rPr>
              <a:t>pan</a:t>
            </a:r>
            <a:r>
              <a:rPr lang="pt-BR" sz="2800" dirty="0" smtClean="0"/>
              <a:t>, usa-se o hífen diante de palavra iniciada</a:t>
            </a:r>
            <a:br>
              <a:rPr lang="pt-BR" sz="2800" dirty="0" smtClean="0"/>
            </a:br>
            <a:r>
              <a:rPr lang="pt-BR" sz="2800" dirty="0" smtClean="0"/>
              <a:t>por </a:t>
            </a:r>
            <a:r>
              <a:rPr lang="pt-BR" sz="2800" dirty="0" smtClean="0">
                <a:solidFill>
                  <a:srgbClr val="C00000"/>
                </a:solidFill>
              </a:rPr>
              <a:t>m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n </a:t>
            </a:r>
            <a:r>
              <a:rPr lang="pt-BR" sz="2800" dirty="0" smtClean="0"/>
              <a:t>e </a:t>
            </a:r>
            <a:r>
              <a:rPr lang="pt-BR" sz="2800" dirty="0" smtClean="0">
                <a:solidFill>
                  <a:srgbClr val="C00000"/>
                </a:solidFill>
              </a:rPr>
              <a:t>vogal</a:t>
            </a:r>
            <a:r>
              <a:rPr lang="pt-BR" sz="2800" dirty="0" smtClean="0"/>
              <a:t>: </a:t>
            </a:r>
            <a:r>
              <a:rPr lang="pt-BR" sz="2800" dirty="0" smtClean="0">
                <a:solidFill>
                  <a:srgbClr val="C00000"/>
                </a:solidFill>
              </a:rPr>
              <a:t>circum-navegação</a:t>
            </a:r>
            <a:r>
              <a:rPr lang="pt-BR" sz="2800" dirty="0" smtClean="0"/>
              <a:t>,</a:t>
            </a:r>
            <a:br>
              <a:rPr lang="pt-BR" sz="2800" dirty="0" smtClean="0"/>
            </a:br>
            <a:r>
              <a:rPr lang="pt-BR" sz="2800" dirty="0" smtClean="0">
                <a:solidFill>
                  <a:srgbClr val="C00000"/>
                </a:solidFill>
              </a:rPr>
              <a:t>pan-americano</a:t>
            </a:r>
            <a:r>
              <a:rPr lang="pt-BR" sz="2800" dirty="0" smtClean="0"/>
              <a:t> etc.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01122" cy="6143668"/>
          </a:xfrm>
        </p:spPr>
        <p:txBody>
          <a:bodyPr/>
          <a:lstStyle/>
          <a:p>
            <a:r>
              <a:rPr lang="pt-BR" sz="2800" dirty="0" smtClean="0"/>
              <a:t>* Com os prefixos </a:t>
            </a:r>
            <a:r>
              <a:rPr lang="pt-BR" sz="2800" dirty="0" smtClean="0">
                <a:solidFill>
                  <a:srgbClr val="C00000"/>
                </a:solidFill>
              </a:rPr>
              <a:t>ex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sem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além</a:t>
            </a:r>
            <a:r>
              <a:rPr lang="pt-BR" sz="2800" dirty="0" smtClean="0"/>
              <a:t>,</a:t>
            </a:r>
            <a:br>
              <a:rPr lang="pt-BR" sz="2800" dirty="0" smtClean="0"/>
            </a:br>
            <a:r>
              <a:rPr lang="pt-BR" sz="2800" dirty="0" smtClean="0">
                <a:solidFill>
                  <a:srgbClr val="C00000"/>
                </a:solidFill>
              </a:rPr>
              <a:t>aquém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recém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pós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pré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pró</a:t>
            </a:r>
            <a:r>
              <a:rPr lang="pt-BR" sz="2800" dirty="0" smtClean="0"/>
              <a:t>, usa-se</a:t>
            </a:r>
            <a:br>
              <a:rPr lang="pt-BR" sz="2800" dirty="0" smtClean="0"/>
            </a:br>
            <a:r>
              <a:rPr lang="pt-BR" sz="2800" dirty="0" smtClean="0"/>
              <a:t>sempre o hífen.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EXEMPLOS: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>
                <a:solidFill>
                  <a:srgbClr val="C00000"/>
                </a:solidFill>
              </a:rPr>
              <a:t>ALÉM-MAR, ALÉM-TÚMULO, AQUÉM-MAR, EX-ALUNO, EX-DIRETOR, EX-HOSPEDEIRO, PÓS-GRADUAÇÃO, PRÉ-HISTÓRIA, PRÓ-EUROPEU, RECÉM-CASADO, RECÉM-NASCIDO, SEM-TERRA, ETC.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288" y="549275"/>
            <a:ext cx="8424862" cy="6119813"/>
          </a:xfrm>
        </p:spPr>
        <p:txBody>
          <a:bodyPr/>
          <a:lstStyle/>
          <a:p>
            <a:pPr algn="just">
              <a:defRPr/>
            </a:pPr>
            <a:endParaRPr lang="pt-BR" dirty="0"/>
          </a:p>
          <a:p>
            <a:pPr algn="just">
              <a:defRPr/>
            </a:pPr>
            <a:endParaRPr lang="pt-BR" dirty="0" smtClean="0"/>
          </a:p>
          <a:p>
            <a:pPr algn="just">
              <a:defRPr/>
            </a:pPr>
            <a:endParaRPr lang="pt-BR" dirty="0" smtClean="0"/>
          </a:p>
          <a:p>
            <a:pPr algn="just">
              <a:defRPr/>
            </a:pPr>
            <a:r>
              <a:rPr lang="pt-BR" b="1" dirty="0" smtClean="0">
                <a:effectLst/>
                <a:latin typeface="Arial" pitchFamily="34" charset="0"/>
                <a:cs typeface="Arial" pitchFamily="34" charset="0"/>
              </a:rPr>
              <a:t>As letras K, W e Y, que na verdade não tinham desaparecido da maioria dos dicionários da nossa língua, são usadas em várias situações. Por exemplo:</a:t>
            </a:r>
          </a:p>
          <a:p>
            <a:pPr algn="just">
              <a:defRPr/>
            </a:pPr>
            <a:endParaRPr lang="pt-BR" dirty="0">
              <a:effectLst/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Tx/>
              <a:buAutoNum type="alphaLcParenR"/>
              <a:defRPr/>
            </a:pPr>
            <a:r>
              <a:rPr lang="pt-BR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Na escrita de símbolos de unidades de medida: </a:t>
            </a:r>
            <a:r>
              <a:rPr lang="pt-BR" b="1" u="sng" dirty="0" smtClean="0"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Km</a:t>
            </a:r>
            <a:r>
              <a:rPr lang="pt-BR" b="1" dirty="0" smtClean="0"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(quilômetro), </a:t>
            </a:r>
            <a:r>
              <a:rPr lang="pt-BR" b="1" u="sng" dirty="0" smtClean="0"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Kg</a:t>
            </a:r>
            <a:r>
              <a:rPr lang="pt-BR" b="1" dirty="0" smtClean="0"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(quilograma), </a:t>
            </a:r>
            <a:r>
              <a:rPr lang="pt-BR" b="1" u="sng" dirty="0" smtClean="0"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r>
              <a:rPr lang="pt-BR" b="1" dirty="0" smtClean="0"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(watt)</a:t>
            </a:r>
            <a:r>
              <a:rPr lang="pt-BR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; 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pt-BR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Na escrita de palavras e nomes estrangeiros (e seus derivados): </a:t>
            </a:r>
            <a:r>
              <a:rPr lang="pt-BR" b="1" dirty="0" smtClean="0"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show, playboy, windsurf,</a:t>
            </a:r>
          </a:p>
          <a:p>
            <a:pPr marL="514350" indent="-514350" algn="just">
              <a:buFontTx/>
              <a:buAutoNum type="alphaLcParenR"/>
              <a:defRPr/>
            </a:pPr>
            <a:endParaRPr lang="pt-BR" b="1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001056" cy="6215106"/>
          </a:xfrm>
        </p:spPr>
        <p:txBody>
          <a:bodyPr/>
          <a:lstStyle/>
          <a:p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Deve-se usar o hífen com os sufi -</a:t>
            </a:r>
            <a:br>
              <a:rPr lang="pt-BR" sz="2800" dirty="0" smtClean="0"/>
            </a:br>
            <a:r>
              <a:rPr lang="pt-BR" sz="2800" dirty="0" smtClean="0"/>
              <a:t>xos de origem tupi-guarani: </a:t>
            </a:r>
            <a:r>
              <a:rPr lang="pt-BR" sz="2800" dirty="0" smtClean="0">
                <a:solidFill>
                  <a:srgbClr val="C00000"/>
                </a:solidFill>
              </a:rPr>
              <a:t>açu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C00000"/>
                </a:solidFill>
              </a:rPr>
              <a:t>guaçu</a:t>
            </a:r>
            <a:r>
              <a:rPr lang="pt-BR" sz="2800" dirty="0" smtClean="0"/>
              <a:t> e </a:t>
            </a:r>
            <a:r>
              <a:rPr lang="pt-BR" sz="2800" dirty="0" smtClean="0">
                <a:solidFill>
                  <a:srgbClr val="C00000"/>
                </a:solidFill>
              </a:rPr>
              <a:t>mirim</a:t>
            </a:r>
            <a:r>
              <a:rPr lang="pt-BR" sz="2800" dirty="0" smtClean="0"/>
              <a:t>. 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Exemplos: 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>
                <a:solidFill>
                  <a:srgbClr val="C00000"/>
                </a:solidFill>
              </a:rPr>
              <a:t>amoré-guaçu</a:t>
            </a:r>
            <a:r>
              <a:rPr lang="pt-BR" sz="2800" dirty="0" smtClean="0"/>
              <a:t>,</a:t>
            </a:r>
            <a:r>
              <a:rPr lang="pt-BR" sz="2800" dirty="0" smtClean="0">
                <a:solidFill>
                  <a:srgbClr val="C00000"/>
                </a:solidFill>
              </a:rPr>
              <a:t>anajá-mirim, capim-açu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15370" cy="6215106"/>
          </a:xfrm>
        </p:spPr>
        <p:txBody>
          <a:bodyPr/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Deve-se usar o hífen para ligar DUAS OU MAIS PALAVRAS QUE OCASIONALMENTE SE COMBINAM, FORMANDO NÃO PROPRIAMENTE VOCÁBULOS, MAS ENCANDEAMENTOS VOCABULARES.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EXEMPLOS: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>
                <a:solidFill>
                  <a:srgbClr val="C00000"/>
                </a:solidFill>
              </a:rPr>
              <a:t>ponte Rio-Niterói, eixo Rio-São Paulo, a divisa Liberdade-igualdade-fraternidade, o percurso Lisboa-coimbra-porto, etc.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08993" cy="6072230"/>
          </a:xfrm>
        </p:spPr>
        <p:txBody>
          <a:bodyPr/>
          <a:lstStyle/>
          <a:p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Não se deve usar o hífen em certas</a:t>
            </a:r>
            <a:br>
              <a:rPr lang="pt-BR" sz="2800" dirty="0" smtClean="0"/>
            </a:br>
            <a:r>
              <a:rPr lang="pt-BR" sz="2800" dirty="0" smtClean="0"/>
              <a:t>palavras que perderam a noção de</a:t>
            </a:r>
            <a:br>
              <a:rPr lang="pt-BR" sz="2800" dirty="0" smtClean="0"/>
            </a:br>
            <a:r>
              <a:rPr lang="pt-BR" sz="2800" dirty="0" smtClean="0"/>
              <a:t>composição.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EXEMPLOS: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>
                <a:solidFill>
                  <a:srgbClr val="C00000"/>
                </a:solidFill>
              </a:rPr>
              <a:t>GIRASSOL, MADRESSILVA, MANDACHUVA, PARAQUEDAS, PARAQUEDISTA, PONTAPÉ, ETC.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58246" cy="6072230"/>
          </a:xfrm>
        </p:spPr>
        <p:txBody>
          <a:bodyPr/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* Nas formações, em geral, que contém os prefixos </a:t>
            </a:r>
            <a:r>
              <a:rPr lang="pt-BR" sz="2400" dirty="0" smtClean="0">
                <a:solidFill>
                  <a:srgbClr val="C00000"/>
                </a:solidFill>
              </a:rPr>
              <a:t>des-</a:t>
            </a:r>
            <a:r>
              <a:rPr lang="pt-BR" sz="2400" dirty="0" smtClean="0"/>
              <a:t> e</a:t>
            </a:r>
            <a:r>
              <a:rPr lang="pt-BR" sz="2400" dirty="0" smtClean="0">
                <a:solidFill>
                  <a:srgbClr val="C00000"/>
                </a:solidFill>
              </a:rPr>
              <a:t> in- </a:t>
            </a:r>
            <a:r>
              <a:rPr lang="pt-BR" sz="2400" dirty="0" smtClean="0"/>
              <a:t>e o segundo elemento perdeu o </a:t>
            </a:r>
            <a:r>
              <a:rPr lang="pt-BR" sz="2400" dirty="0" smtClean="0">
                <a:solidFill>
                  <a:srgbClr val="C00000"/>
                </a:solidFill>
              </a:rPr>
              <a:t>h</a:t>
            </a:r>
            <a:r>
              <a:rPr lang="pt-BR" sz="2400" dirty="0" smtClean="0"/>
              <a:t> inicial. 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Exemplos: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>
                <a:solidFill>
                  <a:srgbClr val="C00000"/>
                </a:solidFill>
              </a:rPr>
              <a:t>desumano</a:t>
            </a:r>
            <a:r>
              <a:rPr lang="pt-BR" sz="2400" dirty="0" smtClean="0">
                <a:solidFill>
                  <a:srgbClr val="C00000"/>
                </a:solidFill>
              </a:rPr>
              <a:t>, </a:t>
            </a:r>
            <a:r>
              <a:rPr lang="pt-BR" sz="2400" dirty="0" smtClean="0">
                <a:solidFill>
                  <a:srgbClr val="C00000"/>
                </a:solidFill>
              </a:rPr>
              <a:t>inábil, </a:t>
            </a:r>
            <a:r>
              <a:rPr lang="pt-BR" sz="2400" dirty="0" smtClean="0">
                <a:solidFill>
                  <a:srgbClr val="C00000"/>
                </a:solidFill>
              </a:rPr>
              <a:t>desabilitar, etc.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* não se emprega o hífen nas locuções, sejam elas </a:t>
            </a:r>
            <a:r>
              <a:rPr lang="pt-BR" sz="2400" dirty="0" smtClean="0">
                <a:solidFill>
                  <a:srgbClr val="C00000"/>
                </a:solidFill>
              </a:rPr>
              <a:t>substantivas</a:t>
            </a:r>
            <a:r>
              <a:rPr lang="pt-BR" sz="2400" dirty="0" smtClean="0"/>
              <a:t>, </a:t>
            </a:r>
            <a:r>
              <a:rPr lang="pt-BR" sz="2400" dirty="0" smtClean="0">
                <a:solidFill>
                  <a:srgbClr val="C00000"/>
                </a:solidFill>
              </a:rPr>
              <a:t>adjetivas</a:t>
            </a:r>
            <a:r>
              <a:rPr lang="pt-BR" sz="2400" dirty="0" smtClean="0"/>
              <a:t>, </a:t>
            </a:r>
            <a:r>
              <a:rPr lang="pt-BR" sz="2400" dirty="0" smtClean="0">
                <a:solidFill>
                  <a:srgbClr val="C00000"/>
                </a:solidFill>
              </a:rPr>
              <a:t>pronominais</a:t>
            </a:r>
            <a:r>
              <a:rPr lang="pt-BR" sz="2400" dirty="0" smtClean="0"/>
              <a:t>, </a:t>
            </a:r>
            <a:r>
              <a:rPr lang="pt-BR" sz="2400" dirty="0" smtClean="0">
                <a:solidFill>
                  <a:srgbClr val="C00000"/>
                </a:solidFill>
              </a:rPr>
              <a:t>adverbiais</a:t>
            </a:r>
            <a:r>
              <a:rPr lang="pt-BR" sz="2400" dirty="0" smtClean="0"/>
              <a:t>, </a:t>
            </a:r>
            <a:r>
              <a:rPr lang="pt-BR" sz="2400" dirty="0" smtClean="0">
                <a:solidFill>
                  <a:srgbClr val="C00000"/>
                </a:solidFill>
              </a:rPr>
              <a:t>prepositivas</a:t>
            </a:r>
            <a:r>
              <a:rPr lang="pt-BR" sz="2400" dirty="0" smtClean="0"/>
              <a:t> ou </a:t>
            </a:r>
            <a:r>
              <a:rPr lang="pt-BR" sz="2400" dirty="0" smtClean="0">
                <a:solidFill>
                  <a:srgbClr val="C00000"/>
                </a:solidFill>
              </a:rPr>
              <a:t>conjuncionais</a:t>
            </a:r>
            <a:r>
              <a:rPr lang="pt-BR" sz="2400" dirty="0" smtClean="0"/>
              <a:t>.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58246" cy="6215106"/>
          </a:xfrm>
        </p:spPr>
        <p:txBody>
          <a:bodyPr/>
          <a:lstStyle/>
          <a:p>
            <a:r>
              <a:rPr lang="pt-BR" sz="2400" dirty="0" smtClean="0"/>
              <a:t>Exemplos: 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locuções substantivas: </a:t>
            </a:r>
            <a:r>
              <a:rPr lang="pt-BR" sz="2400" dirty="0" smtClean="0">
                <a:solidFill>
                  <a:srgbClr val="C00000"/>
                </a:solidFill>
              </a:rPr>
              <a:t>cão de guarda, fim de semana, fim de século, sala de jantar.</a:t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/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/>
              <a:t>Locuções adjetivas: </a:t>
            </a:r>
            <a:r>
              <a:rPr lang="pt-BR" sz="2400" dirty="0" smtClean="0">
                <a:solidFill>
                  <a:srgbClr val="C00000"/>
                </a:solidFill>
              </a:rPr>
              <a:t>cor da açafrão, cor de café com leite, cor de vinho.</a:t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/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/>
              <a:t>Locuções pronominais: </a:t>
            </a:r>
            <a:r>
              <a:rPr lang="pt-BR" sz="2400" dirty="0" smtClean="0">
                <a:solidFill>
                  <a:srgbClr val="C00000"/>
                </a:solidFill>
              </a:rPr>
              <a:t>cada um, ele próprio, nós mesmos, etc.</a:t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/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/>
              <a:t>Locuções adverbiais: </a:t>
            </a:r>
            <a:r>
              <a:rPr lang="pt-BR" sz="2400" dirty="0" smtClean="0">
                <a:solidFill>
                  <a:srgbClr val="C00000"/>
                </a:solidFill>
              </a:rPr>
              <a:t>à vontade, à parte, depois de amanhã, em cima, etc.</a:t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/>
            </a:r>
            <a:br>
              <a:rPr lang="pt-BR" sz="2400" dirty="0" smtClean="0">
                <a:solidFill>
                  <a:srgbClr val="C00000"/>
                </a:solidFill>
              </a:rPr>
            </a:br>
            <a:endParaRPr lang="pt-BR" sz="2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86808" cy="6286544"/>
          </a:xfrm>
        </p:spPr>
        <p:txBody>
          <a:bodyPr/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Locuções prepositivas: </a:t>
            </a:r>
            <a:r>
              <a:rPr lang="pt-BR" sz="2400" dirty="0" smtClean="0">
                <a:solidFill>
                  <a:srgbClr val="C00000"/>
                </a:solidFill>
              </a:rPr>
              <a:t>abaixo de, acerca de, acima de, a fim de, etc.</a:t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/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/>
              <a:t>Locuções conjuncionais: </a:t>
            </a:r>
            <a:r>
              <a:rPr lang="pt-BR" sz="2400" dirty="0" smtClean="0">
                <a:solidFill>
                  <a:srgbClr val="C00000"/>
                </a:solidFill>
              </a:rPr>
              <a:t>a fim de que, ao passo que, contanto que, logo que, visto que.</a:t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/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/>
              <a:t>Exceções: </a:t>
            </a:r>
            <a:r>
              <a:rPr lang="pt-BR" sz="2400" dirty="0" smtClean="0">
                <a:solidFill>
                  <a:srgbClr val="002060"/>
                </a:solidFill>
              </a:rPr>
              <a:t>locuções já consagradas pelo uso continuam com o hífen: </a:t>
            </a:r>
            <a:r>
              <a:rPr lang="pt-BR" sz="2400" dirty="0" smtClean="0">
                <a:solidFill>
                  <a:srgbClr val="C00000"/>
                </a:solidFill>
              </a:rPr>
              <a:t>água-de-colônia, arco-da-velha, cor-de-rosa, mais-que-perfeito, pé-de-meia, etc.</a:t>
            </a:r>
            <a:endParaRPr lang="pt-BR" sz="2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29684" cy="6215106"/>
          </a:xfrm>
        </p:spPr>
        <p:txBody>
          <a:bodyPr/>
          <a:lstStyle/>
          <a:p>
            <a:r>
              <a:rPr lang="pt-BR" sz="2400" dirty="0" smtClean="0"/>
              <a:t>Expressões com valor de substantivo: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exemplos: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>
                <a:solidFill>
                  <a:srgbClr val="C00000"/>
                </a:solidFill>
              </a:rPr>
              <a:t>deus nos acuda, um faz de contas, um disse me disse, um maria vai com as outras, tomara que caia, etc. </a:t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/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/>
              <a:t>em alguns compostos com o advérbio “bem”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exemplos: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>
                <a:solidFill>
                  <a:srgbClr val="C00000"/>
                </a:solidFill>
              </a:rPr>
              <a:t>benfeito (substantivo = benefício) , benfeitor, bendito = abençoado, etc.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01122" cy="5715040"/>
          </a:xfrm>
        </p:spPr>
        <p:txBody>
          <a:bodyPr/>
          <a:lstStyle/>
          <a:p>
            <a:r>
              <a:rPr lang="pt-BR" sz="2400" dirty="0" smtClean="0"/>
              <a:t>Obs.: </a:t>
            </a:r>
            <a:r>
              <a:rPr lang="pt-BR" sz="2400" dirty="0" smtClean="0">
                <a:solidFill>
                  <a:srgbClr val="C00000"/>
                </a:solidFill>
              </a:rPr>
              <a:t>bem-feito (adjetivo = feito com capricho, harmonioso), bem-feito! (interjeição)</a:t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/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/>
              <a:t>* em compostos sem elementos de ligação quando 1º termo, por extenso ou reduzido, está representado por forma </a:t>
            </a:r>
            <a:r>
              <a:rPr lang="pt-BR" sz="2400" dirty="0" smtClean="0">
                <a:solidFill>
                  <a:srgbClr val="C00000"/>
                </a:solidFill>
              </a:rPr>
              <a:t>substantiva, adjetiva, numeral ou verbal.</a:t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/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/>
              <a:t>Exemplos: </a:t>
            </a:r>
            <a:r>
              <a:rPr lang="pt-BR" sz="2400" dirty="0" smtClean="0">
                <a:solidFill>
                  <a:srgbClr val="C00000"/>
                </a:solidFill>
              </a:rPr>
              <a:t>arco-íris, joão-ninguém, médico-cirurgião, zé-povinho, afro-asiático, azul-escuro, amor-perfeito, boa-fé, guarda-noturno, guarda-chuva, porta-aviões, porta-retrato, primeiro-ministro, segunda-feira, etc. </a:t>
            </a:r>
            <a:endParaRPr lang="pt-BR" sz="2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5786478"/>
          </a:xfrm>
        </p:spPr>
        <p:txBody>
          <a:bodyPr/>
          <a:lstStyle/>
          <a:p>
            <a:r>
              <a:rPr lang="pt-BR" sz="2400" dirty="0" smtClean="0"/>
              <a:t>Obs.: as formas empregadas adjetivamente do tipo </a:t>
            </a:r>
            <a:r>
              <a:rPr lang="pt-BR" sz="2400" dirty="0" smtClean="0">
                <a:solidFill>
                  <a:srgbClr val="C00000"/>
                </a:solidFill>
              </a:rPr>
              <a:t>afro-, anglo-, euro-, franco- </a:t>
            </a:r>
            <a:r>
              <a:rPr lang="pt-BR" sz="2400" dirty="0" smtClean="0"/>
              <a:t>e assemelhadas continuarão a ser grifadas sem hífen em empregos em que só há uma etnia.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Exemplos: </a:t>
            </a:r>
            <a:r>
              <a:rPr lang="pt-BR" sz="2400" dirty="0" smtClean="0">
                <a:solidFill>
                  <a:srgbClr val="C00000"/>
                </a:solidFill>
              </a:rPr>
              <a:t>afrodescendente, </a:t>
            </a:r>
            <a:r>
              <a:rPr lang="pt-BR" sz="2400" dirty="0" err="1" smtClean="0">
                <a:solidFill>
                  <a:srgbClr val="C00000"/>
                </a:solidFill>
              </a:rPr>
              <a:t>anglofalante</a:t>
            </a:r>
            <a:r>
              <a:rPr lang="pt-BR" sz="2400" dirty="0" smtClean="0">
                <a:solidFill>
                  <a:srgbClr val="C00000"/>
                </a:solidFill>
              </a:rPr>
              <a:t>, anglonomia, eurocêntrico, eurodeputado </a:t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>etc. </a:t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/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/>
              <a:t>obs. 2: porém escreve-se com hífen quando houver mais de uma etnia. 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Exemplos: </a:t>
            </a:r>
            <a:r>
              <a:rPr lang="pt-BR" sz="2400" dirty="0" smtClean="0">
                <a:solidFill>
                  <a:srgbClr val="C00000"/>
                </a:solidFill>
              </a:rPr>
              <a:t>afro-brasileiro, anglo-saxão, </a:t>
            </a:r>
            <a:r>
              <a:rPr lang="pt-BR" sz="2400" dirty="0" smtClean="0">
                <a:solidFill>
                  <a:srgbClr val="C00000"/>
                </a:solidFill>
              </a:rPr>
              <a:t>       euro-asiático</a:t>
            </a:r>
            <a:r>
              <a:rPr lang="pt-BR" sz="2400" dirty="0" smtClean="0">
                <a:solidFill>
                  <a:srgbClr val="C00000"/>
                </a:solidFill>
              </a:rPr>
              <a:t>, etc. </a:t>
            </a:r>
            <a:endParaRPr lang="pt-BR" sz="2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01122" cy="6143668"/>
          </a:xfrm>
        </p:spPr>
        <p:txBody>
          <a:bodyPr/>
          <a:lstStyle/>
          <a:p>
            <a:r>
              <a:rPr lang="pt-BR" sz="2400" dirty="0" smtClean="0"/>
              <a:t>* Serão escritos com hífen os compostos entre cujos elementos há o emprego do apóstrofo.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Exemplos: </a:t>
            </a:r>
            <a:r>
              <a:rPr lang="pt-BR" sz="2400" dirty="0" err="1" smtClean="0">
                <a:solidFill>
                  <a:srgbClr val="C00000"/>
                </a:solidFill>
              </a:rPr>
              <a:t>cobra-d’água</a:t>
            </a:r>
            <a:r>
              <a:rPr lang="pt-BR" sz="2400" dirty="0" smtClean="0">
                <a:solidFill>
                  <a:srgbClr val="C00000"/>
                </a:solidFill>
              </a:rPr>
              <a:t>, </a:t>
            </a:r>
            <a:r>
              <a:rPr lang="pt-BR" sz="2400" dirty="0" err="1" smtClean="0">
                <a:solidFill>
                  <a:srgbClr val="C00000"/>
                </a:solidFill>
              </a:rPr>
              <a:t>mãe-d’agua</a:t>
            </a:r>
            <a:r>
              <a:rPr lang="pt-BR" sz="2400" dirty="0" smtClean="0">
                <a:solidFill>
                  <a:srgbClr val="C00000"/>
                </a:solidFill>
              </a:rPr>
              <a:t>, </a:t>
            </a:r>
            <a:r>
              <a:rPr lang="pt-BR" sz="2400" dirty="0" err="1" smtClean="0">
                <a:solidFill>
                  <a:srgbClr val="C00000"/>
                </a:solidFill>
              </a:rPr>
              <a:t>mestre-d’armas</a:t>
            </a:r>
            <a:r>
              <a:rPr lang="pt-BR" sz="2400" dirty="0" smtClean="0">
                <a:solidFill>
                  <a:srgbClr val="C00000"/>
                </a:solidFill>
              </a:rPr>
              <a:t>, </a:t>
            </a:r>
            <a:r>
              <a:rPr lang="pt-BR" sz="2400" dirty="0" err="1" smtClean="0">
                <a:solidFill>
                  <a:srgbClr val="C00000"/>
                </a:solidFill>
              </a:rPr>
              <a:t>olho-d’agua</a:t>
            </a:r>
            <a:r>
              <a:rPr lang="pt-BR" sz="2400" dirty="0" smtClean="0">
                <a:solidFill>
                  <a:srgbClr val="C00000"/>
                </a:solidFill>
              </a:rPr>
              <a:t>, etc. </a:t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/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/>
              <a:t>* emprega-se o hífen nos compostos que designam espécies botânicas (planta e fruto) e zoológicas, e estejam ligadas por preposição ou qualquer outro elemento.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Exemplos: </a:t>
            </a:r>
            <a:r>
              <a:rPr lang="pt-BR" sz="2400" dirty="0" smtClean="0">
                <a:solidFill>
                  <a:srgbClr val="C00000"/>
                </a:solidFill>
              </a:rPr>
              <a:t>abóbora-menina, bem-me-quer, bem-te-vi, </a:t>
            </a:r>
            <a:r>
              <a:rPr lang="pt-BR" sz="2400" dirty="0" err="1" smtClean="0">
                <a:solidFill>
                  <a:srgbClr val="C00000"/>
                </a:solidFill>
              </a:rPr>
              <a:t>benção-de-deus</a:t>
            </a:r>
            <a:r>
              <a:rPr lang="pt-BR" sz="2400" dirty="0" smtClean="0">
                <a:solidFill>
                  <a:srgbClr val="C00000"/>
                </a:solidFill>
              </a:rPr>
              <a:t>, couve-flor, erva-doce, feijão-verde, formiga-branca, joão-de-barro, etc. </a:t>
            </a:r>
            <a:endParaRPr lang="pt-BR" sz="2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147" name="Subtítulo 2"/>
          <p:cNvSpPr>
            <a:spLocks noGrp="1"/>
          </p:cNvSpPr>
          <p:nvPr>
            <p:ph type="subTitle" idx="1"/>
          </p:nvPr>
        </p:nvSpPr>
        <p:spPr>
          <a:xfrm>
            <a:off x="250825" y="2276475"/>
            <a:ext cx="8642350" cy="4105275"/>
          </a:xfrm>
        </p:spPr>
        <p:txBody>
          <a:bodyPr/>
          <a:lstStyle/>
          <a:p>
            <a:pPr algn="just"/>
            <a:r>
              <a:rPr lang="pt-BR" b="1" dirty="0" smtClean="0">
                <a:solidFill>
                  <a:srgbClr val="7030A0"/>
                </a:solidFill>
                <a:effectLst/>
                <a:latin typeface="Arial" charset="0"/>
                <a:cs typeface="Arial" charset="0"/>
              </a:rPr>
              <a:t>playground, kung fu, yang, William, Kaiser, Kafka, Kafkiano.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6870700" cy="1600200"/>
          </a:xfrm>
        </p:spPr>
        <p:txBody>
          <a:bodyPr/>
          <a:lstStyle/>
          <a:p>
            <a:pPr eaLnBrk="1" hangingPunct="1"/>
            <a:r>
              <a:rPr lang="pt-BR" sz="5400" b="1" smtClean="0">
                <a:latin typeface="Monotype Corsiva" pitchFamily="66" charset="0"/>
              </a:rPr>
              <a:t>Resumo: emprego do hífen com prefixos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20938"/>
            <a:ext cx="7696200" cy="3657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b="1" dirty="0" smtClean="0">
                <a:latin typeface="Arial" charset="0"/>
              </a:rPr>
              <a:t>Regra Básica</a:t>
            </a:r>
          </a:p>
          <a:p>
            <a:pPr algn="just" eaLnBrk="1" hangingPunct="1">
              <a:buFontTx/>
              <a:buNone/>
            </a:pPr>
            <a:endParaRPr lang="pt-BR" b="1" dirty="0" smtClean="0"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Sempre se usa o hífen diante de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H</a:t>
            </a:r>
            <a:r>
              <a:rPr lang="pt-BR" dirty="0" smtClean="0">
                <a:latin typeface="Arial" charset="0"/>
              </a:rPr>
              <a:t>: </a:t>
            </a:r>
          </a:p>
          <a:p>
            <a:pPr algn="ctr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anti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-h</a:t>
            </a:r>
            <a:r>
              <a:rPr lang="pt-BR" dirty="0" smtClean="0">
                <a:latin typeface="Arial" charset="0"/>
              </a:rPr>
              <a:t>igiênico, super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-h</a:t>
            </a:r>
            <a:r>
              <a:rPr lang="pt-BR" dirty="0" smtClean="0">
                <a:latin typeface="Arial" charset="0"/>
              </a:rPr>
              <a:t>omem.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870700" cy="627063"/>
          </a:xfrm>
        </p:spPr>
        <p:txBody>
          <a:bodyPr/>
          <a:lstStyle/>
          <a:p>
            <a:pPr eaLnBrk="1" hangingPunct="1"/>
            <a:r>
              <a:rPr lang="pt-BR" sz="5400" b="1" smtClean="0">
                <a:latin typeface="Monotype Corsiva" pitchFamily="66" charset="0"/>
              </a:rPr>
              <a:t>Outros casos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836613"/>
            <a:ext cx="7702550" cy="53292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b="1" dirty="0" smtClean="0">
                <a:latin typeface="Arial" charset="0"/>
              </a:rPr>
              <a:t>Prefixo terminado em vogal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pt-BR" dirty="0" smtClean="0">
                <a:latin typeface="Arial" charset="0"/>
              </a:rPr>
              <a:t>Sem hífen diante de vogal diferente: aut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oe</a:t>
            </a:r>
            <a:r>
              <a:rPr lang="pt-BR" dirty="0" smtClean="0">
                <a:latin typeface="Arial" charset="0"/>
              </a:rPr>
              <a:t>scola, ant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ia</a:t>
            </a:r>
            <a:r>
              <a:rPr lang="pt-BR" dirty="0" smtClean="0">
                <a:latin typeface="Arial" charset="0"/>
              </a:rPr>
              <a:t>éreo.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pt-BR" dirty="0" smtClean="0">
                <a:latin typeface="Arial" charset="0"/>
              </a:rPr>
              <a:t>Sem hífen diante de consoante diferente de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R</a:t>
            </a:r>
            <a:r>
              <a:rPr lang="pt-BR" dirty="0" smtClean="0">
                <a:latin typeface="Arial" charset="0"/>
              </a:rPr>
              <a:t> e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S</a:t>
            </a:r>
            <a:r>
              <a:rPr lang="pt-BR" dirty="0" smtClean="0">
                <a:latin typeface="Arial" charset="0"/>
              </a:rPr>
              <a:t>: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antep</a:t>
            </a:r>
            <a:r>
              <a:rPr lang="pt-BR" dirty="0" smtClean="0">
                <a:latin typeface="Arial" charset="0"/>
              </a:rPr>
              <a:t>rojeto,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semic</a:t>
            </a:r>
            <a:r>
              <a:rPr lang="pt-BR" dirty="0" smtClean="0">
                <a:latin typeface="Arial" charset="0"/>
              </a:rPr>
              <a:t>írculo.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pt-BR" dirty="0" smtClean="0">
                <a:latin typeface="Arial" charset="0"/>
              </a:rPr>
              <a:t>Sem hífen diante de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R</a:t>
            </a:r>
            <a:r>
              <a:rPr lang="pt-BR" dirty="0" smtClean="0">
                <a:latin typeface="Arial" charset="0"/>
              </a:rPr>
              <a:t> e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S</a:t>
            </a:r>
            <a:r>
              <a:rPr lang="pt-BR" dirty="0" smtClean="0">
                <a:latin typeface="Arial" charset="0"/>
              </a:rPr>
              <a:t>. Dobram-se as letras: anti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rr</a:t>
            </a:r>
            <a:r>
              <a:rPr lang="pt-BR" dirty="0" smtClean="0">
                <a:latin typeface="Arial" charset="0"/>
              </a:rPr>
              <a:t>acismo, anti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ss</a:t>
            </a:r>
            <a:r>
              <a:rPr lang="pt-BR" dirty="0" smtClean="0">
                <a:latin typeface="Arial" charset="0"/>
              </a:rPr>
              <a:t>ocial, ultra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ss</a:t>
            </a:r>
            <a:r>
              <a:rPr lang="pt-BR" dirty="0" smtClean="0">
                <a:latin typeface="Arial" charset="0"/>
              </a:rPr>
              <a:t>om.</a:t>
            </a:r>
          </a:p>
          <a:p>
            <a:pPr algn="ctr" eaLnBrk="1" hangingPunct="1">
              <a:lnSpc>
                <a:spcPct val="90000"/>
              </a:lnSpc>
              <a:buFontTx/>
              <a:buChar char="-"/>
            </a:pPr>
            <a:r>
              <a:rPr lang="pt-BR" dirty="0" smtClean="0">
                <a:latin typeface="Arial" charset="0"/>
              </a:rPr>
              <a:t>Com hífen diante de mesma vogal: contr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a-a</a:t>
            </a:r>
            <a:r>
              <a:rPr lang="pt-BR" dirty="0" smtClean="0">
                <a:latin typeface="Arial" charset="0"/>
              </a:rPr>
              <a:t>taque, micr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o-o</a:t>
            </a:r>
            <a:r>
              <a:rPr lang="pt-BR" dirty="0" smtClean="0">
                <a:latin typeface="Arial" charset="0"/>
              </a:rPr>
              <a:t>ndas.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7842250" cy="48244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b="1" dirty="0" smtClean="0">
                <a:latin typeface="Arial" charset="0"/>
              </a:rPr>
              <a:t>Prefixo terminado em consoante</a:t>
            </a:r>
          </a:p>
          <a:p>
            <a:pPr algn="just" eaLnBrk="1" hangingPunct="1">
              <a:buFontTx/>
              <a:buChar char="-"/>
            </a:pPr>
            <a:r>
              <a:rPr lang="pt-BR" dirty="0" smtClean="0">
                <a:latin typeface="Arial" charset="0"/>
              </a:rPr>
              <a:t>Com hífen diante de mesma consoante: inte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r-r</a:t>
            </a:r>
            <a:r>
              <a:rPr lang="pt-BR" dirty="0" smtClean="0">
                <a:latin typeface="Arial" charset="0"/>
              </a:rPr>
              <a:t>egional, su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b-b</a:t>
            </a:r>
            <a:r>
              <a:rPr lang="pt-BR" dirty="0" smtClean="0">
                <a:latin typeface="Arial" charset="0"/>
              </a:rPr>
              <a:t>ibliotecário.</a:t>
            </a:r>
          </a:p>
          <a:p>
            <a:pPr algn="just" eaLnBrk="1" hangingPunct="1">
              <a:buFontTx/>
              <a:buChar char="-"/>
            </a:pPr>
            <a:r>
              <a:rPr lang="pt-BR" dirty="0" smtClean="0">
                <a:latin typeface="Arial" charset="0"/>
              </a:rPr>
              <a:t>Sem hífen diante de consoante diferente: inte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rm</a:t>
            </a:r>
            <a:r>
              <a:rPr lang="pt-BR" dirty="0" smtClean="0">
                <a:latin typeface="Arial" charset="0"/>
              </a:rPr>
              <a:t>unicipal, supe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rs</a:t>
            </a:r>
            <a:r>
              <a:rPr lang="pt-BR" dirty="0" smtClean="0">
                <a:latin typeface="Arial" charset="0"/>
              </a:rPr>
              <a:t>ônico.</a:t>
            </a:r>
          </a:p>
          <a:p>
            <a:pPr algn="just" eaLnBrk="1" hangingPunct="1">
              <a:buFontTx/>
              <a:buChar char="-"/>
            </a:pPr>
            <a:r>
              <a:rPr lang="pt-BR" dirty="0" smtClean="0">
                <a:latin typeface="Arial" charset="0"/>
              </a:rPr>
              <a:t>Sem hífen diante de vogal: inte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re</a:t>
            </a:r>
            <a:r>
              <a:rPr lang="pt-BR" dirty="0" smtClean="0">
                <a:latin typeface="Arial" charset="0"/>
              </a:rPr>
              <a:t>stadual, supe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ri</a:t>
            </a:r>
            <a:r>
              <a:rPr lang="pt-BR" dirty="0" smtClean="0">
                <a:latin typeface="Arial" charset="0"/>
              </a:rPr>
              <a:t>nteressante.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870700" cy="915988"/>
          </a:xfrm>
        </p:spPr>
        <p:txBody>
          <a:bodyPr/>
          <a:lstStyle/>
          <a:p>
            <a:pPr eaLnBrk="1" hangingPunct="1"/>
            <a:r>
              <a:rPr lang="pt-BR" sz="5400" smtClean="0">
                <a:latin typeface="Monotype Corsiva" pitchFamily="66" charset="0"/>
              </a:rPr>
              <a:t>Observações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8388350" cy="5399087"/>
          </a:xfrm>
        </p:spPr>
        <p:txBody>
          <a:bodyPr/>
          <a:lstStyle/>
          <a:p>
            <a:pPr algn="just" eaLnBrk="1" hangingPunct="1">
              <a:buFontTx/>
              <a:buChar char="-"/>
            </a:pPr>
            <a:r>
              <a:rPr lang="pt-BR" smtClean="0">
                <a:latin typeface="Arial" charset="0"/>
              </a:rPr>
              <a:t>Com o prefixo 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sub</a:t>
            </a:r>
            <a:r>
              <a:rPr lang="pt-BR" smtClean="0">
                <a:latin typeface="Arial" charset="0"/>
              </a:rPr>
              <a:t>, usa-se o hífen diante de palavra iniciada por 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R</a:t>
            </a:r>
            <a:r>
              <a:rPr lang="pt-BR" smtClean="0">
                <a:latin typeface="Arial" charset="0"/>
              </a:rPr>
              <a:t>, como su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b-r</a:t>
            </a:r>
            <a:r>
              <a:rPr lang="pt-BR" smtClean="0">
                <a:latin typeface="Arial" charset="0"/>
              </a:rPr>
              <a:t>egião, su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b-r</a:t>
            </a:r>
            <a:r>
              <a:rPr lang="pt-BR" smtClean="0">
                <a:latin typeface="Arial" charset="0"/>
              </a:rPr>
              <a:t>aça etc. palavras iniciadas por 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H</a:t>
            </a:r>
            <a:r>
              <a:rPr lang="pt-BR" smtClean="0">
                <a:latin typeface="Arial" charset="0"/>
              </a:rPr>
              <a:t> perdem essa letra e juntam-se sem hífen: su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bu</a:t>
            </a:r>
            <a:r>
              <a:rPr lang="pt-BR" smtClean="0">
                <a:latin typeface="Arial" charset="0"/>
              </a:rPr>
              <a:t>mano, su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bu</a:t>
            </a:r>
            <a:r>
              <a:rPr lang="pt-BR" smtClean="0">
                <a:latin typeface="Arial" charset="0"/>
              </a:rPr>
              <a:t>manidade.</a:t>
            </a:r>
          </a:p>
          <a:p>
            <a:pPr algn="just" eaLnBrk="1" hangingPunct="1">
              <a:buFontTx/>
              <a:buChar char="-"/>
            </a:pPr>
            <a:r>
              <a:rPr lang="pt-BR" smtClean="0">
                <a:latin typeface="Arial" charset="0"/>
              </a:rPr>
              <a:t>Com os prefixos 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circum</a:t>
            </a:r>
            <a:r>
              <a:rPr lang="pt-BR" smtClean="0">
                <a:latin typeface="Arial" charset="0"/>
              </a:rPr>
              <a:t> e 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pan</a:t>
            </a:r>
            <a:r>
              <a:rPr lang="pt-BR" smtClean="0">
                <a:latin typeface="Arial" charset="0"/>
              </a:rPr>
              <a:t>, usa-se o hífen diante de palavra iniciada por 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M</a:t>
            </a:r>
            <a:r>
              <a:rPr lang="pt-BR" smtClean="0">
                <a:latin typeface="Arial" charset="0"/>
              </a:rPr>
              <a:t>, 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N</a:t>
            </a:r>
            <a:r>
              <a:rPr lang="pt-BR" smtClean="0">
                <a:latin typeface="Arial" charset="0"/>
              </a:rPr>
              <a:t> e 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vogal</a:t>
            </a:r>
            <a:r>
              <a:rPr lang="pt-BR" smtClean="0">
                <a:latin typeface="Arial" charset="0"/>
              </a:rPr>
              <a:t>: 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circum-n</a:t>
            </a:r>
            <a:r>
              <a:rPr lang="pt-BR" smtClean="0">
                <a:latin typeface="Arial" charset="0"/>
              </a:rPr>
              <a:t>avegação, </a:t>
            </a:r>
            <a:r>
              <a:rPr lang="pt-BR" smtClean="0">
                <a:solidFill>
                  <a:schemeClr val="tx2"/>
                </a:solidFill>
                <a:latin typeface="Arial" charset="0"/>
              </a:rPr>
              <a:t>pan-a</a:t>
            </a:r>
            <a:r>
              <a:rPr lang="pt-BR" smtClean="0">
                <a:latin typeface="Arial" charset="0"/>
              </a:rPr>
              <a:t>mericano etc.</a:t>
            </a:r>
          </a:p>
          <a:p>
            <a:pPr algn="just" eaLnBrk="1" hangingPunct="1">
              <a:buFontTx/>
              <a:buNone/>
            </a:pPr>
            <a:endParaRPr lang="pt-BR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7632700" cy="4968875"/>
          </a:xfrm>
        </p:spPr>
        <p:txBody>
          <a:bodyPr/>
          <a:lstStyle/>
          <a:p>
            <a:pPr algn="just" eaLnBrk="1" hangingPunct="1">
              <a:buFontTx/>
              <a:buChar char="-"/>
            </a:pPr>
            <a:r>
              <a:rPr lang="pt-BR" dirty="0" smtClean="0">
                <a:latin typeface="Arial" charset="0"/>
              </a:rPr>
              <a:t>O prefixo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co</a:t>
            </a:r>
            <a:r>
              <a:rPr lang="pt-BR" dirty="0" smtClean="0">
                <a:latin typeface="Arial" charset="0"/>
              </a:rPr>
              <a:t> aglutina-se em geral com o segundo elemento, mesmo quando este se inicia por o: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coo</a:t>
            </a:r>
            <a:r>
              <a:rPr lang="pt-BR" dirty="0" smtClean="0">
                <a:latin typeface="Arial" charset="0"/>
              </a:rPr>
              <a:t>brigação,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coo</a:t>
            </a:r>
            <a:r>
              <a:rPr lang="pt-BR" dirty="0" smtClean="0">
                <a:latin typeface="Arial" charset="0"/>
              </a:rPr>
              <a:t>rdenar,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coo</a:t>
            </a:r>
            <a:r>
              <a:rPr lang="pt-BR" dirty="0" smtClean="0">
                <a:latin typeface="Arial" charset="0"/>
              </a:rPr>
              <a:t>perar,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coo</a:t>
            </a:r>
            <a:r>
              <a:rPr lang="pt-BR" dirty="0" smtClean="0">
                <a:latin typeface="Arial" charset="0"/>
              </a:rPr>
              <a:t>peração,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coo</a:t>
            </a:r>
            <a:r>
              <a:rPr lang="pt-BR" dirty="0" smtClean="0">
                <a:latin typeface="Arial" charset="0"/>
              </a:rPr>
              <a:t>ptar,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coo</a:t>
            </a:r>
            <a:r>
              <a:rPr lang="pt-BR" dirty="0" smtClean="0">
                <a:latin typeface="Arial" charset="0"/>
              </a:rPr>
              <a:t>cupante etc.</a:t>
            </a:r>
          </a:p>
          <a:p>
            <a:pPr algn="just" eaLnBrk="1" hangingPunct="1">
              <a:buFontTx/>
              <a:buChar char="-"/>
            </a:pPr>
            <a:r>
              <a:rPr lang="pt-BR" dirty="0" smtClean="0">
                <a:latin typeface="Arial" charset="0"/>
              </a:rPr>
              <a:t>Com o prefixo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vice</a:t>
            </a:r>
            <a:r>
              <a:rPr lang="pt-BR" dirty="0" smtClean="0">
                <a:latin typeface="Arial" charset="0"/>
              </a:rPr>
              <a:t>, usa-se sempre o hífen: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vice-</a:t>
            </a:r>
            <a:r>
              <a:rPr lang="pt-BR" dirty="0" smtClean="0">
                <a:latin typeface="Arial" charset="0"/>
              </a:rPr>
              <a:t>rei,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vice-</a:t>
            </a:r>
            <a:r>
              <a:rPr lang="pt-BR" dirty="0" smtClean="0">
                <a:latin typeface="Arial" charset="0"/>
              </a:rPr>
              <a:t>almirante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8459788" cy="49688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pt-BR" dirty="0" smtClean="0">
                <a:latin typeface="Arial" charset="0"/>
              </a:rPr>
              <a:t>Não se deve usar o hífen em certas palavras que perderam a noção de composição, como: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girassol, madressilva, mandachuva, pontapé, paraquedas, paraquedista etc</a:t>
            </a:r>
            <a:r>
              <a:rPr lang="pt-BR" dirty="0" smtClean="0">
                <a:latin typeface="Arial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pt-BR" dirty="0" smtClean="0">
                <a:latin typeface="Arial" charset="0"/>
              </a:rPr>
              <a:t>Com os prefixos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ex</a:t>
            </a:r>
            <a:r>
              <a:rPr lang="pt-BR" dirty="0" smtClean="0">
                <a:latin typeface="Arial" charset="0"/>
              </a:rPr>
              <a:t>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sem</a:t>
            </a:r>
            <a:r>
              <a:rPr lang="pt-BR" dirty="0" smtClean="0">
                <a:latin typeface="Arial" charset="0"/>
              </a:rPr>
              <a:t>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além</a:t>
            </a:r>
            <a:r>
              <a:rPr lang="pt-BR" dirty="0" smtClean="0">
                <a:latin typeface="Arial" charset="0"/>
              </a:rPr>
              <a:t>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aquém</a:t>
            </a:r>
            <a:r>
              <a:rPr lang="pt-BR" dirty="0" smtClean="0">
                <a:latin typeface="Arial" charset="0"/>
              </a:rPr>
              <a:t>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recém</a:t>
            </a:r>
            <a:r>
              <a:rPr lang="pt-BR" dirty="0" smtClean="0">
                <a:latin typeface="Arial" charset="0"/>
              </a:rPr>
              <a:t>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pós</a:t>
            </a:r>
            <a:r>
              <a:rPr lang="pt-BR" dirty="0" smtClean="0">
                <a:latin typeface="Arial" charset="0"/>
              </a:rPr>
              <a:t>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pré</a:t>
            </a:r>
            <a:r>
              <a:rPr lang="pt-BR" dirty="0" smtClean="0">
                <a:latin typeface="Arial" charset="0"/>
              </a:rPr>
              <a:t>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pró</a:t>
            </a:r>
            <a:r>
              <a:rPr lang="pt-BR" dirty="0" smtClean="0">
                <a:latin typeface="Arial" charset="0"/>
              </a:rPr>
              <a:t>, usa-se sempre o hífen: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ex-</a:t>
            </a:r>
            <a:r>
              <a:rPr lang="pt-BR" dirty="0" smtClean="0">
                <a:latin typeface="Arial" charset="0"/>
              </a:rPr>
              <a:t>aluno,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sem-</a:t>
            </a:r>
            <a:r>
              <a:rPr lang="pt-BR" dirty="0" smtClean="0">
                <a:latin typeface="Arial" charset="0"/>
              </a:rPr>
              <a:t>terra,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além-</a:t>
            </a:r>
            <a:r>
              <a:rPr lang="pt-BR" dirty="0" smtClean="0">
                <a:latin typeface="Arial" charset="0"/>
              </a:rPr>
              <a:t>mar,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aquém-</a:t>
            </a:r>
            <a:r>
              <a:rPr lang="pt-BR" dirty="0" smtClean="0">
                <a:latin typeface="Arial" charset="0"/>
              </a:rPr>
              <a:t>mar,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recém-</a:t>
            </a:r>
            <a:r>
              <a:rPr lang="pt-BR" dirty="0" smtClean="0">
                <a:latin typeface="Arial" charset="0"/>
              </a:rPr>
              <a:t>casado,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pós-</a:t>
            </a:r>
            <a:r>
              <a:rPr lang="pt-BR" dirty="0" smtClean="0">
                <a:latin typeface="Arial" charset="0"/>
              </a:rPr>
              <a:t>graduação,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pré-</a:t>
            </a:r>
            <a:r>
              <a:rPr lang="pt-BR" dirty="0" smtClean="0">
                <a:latin typeface="Arial" charset="0"/>
              </a:rPr>
              <a:t>vestibular,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pró-</a:t>
            </a:r>
            <a:r>
              <a:rPr lang="pt-BR" dirty="0" smtClean="0">
                <a:latin typeface="Arial" charset="0"/>
              </a:rPr>
              <a:t>europeu.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04898"/>
          </a:xfrm>
        </p:spPr>
        <p:txBody>
          <a:bodyPr/>
          <a:lstStyle/>
          <a:p>
            <a:pPr eaLnBrk="1" hangingPunct="1"/>
            <a:r>
              <a:rPr lang="pt-BR" sz="5400" b="1" dirty="0" smtClean="0">
                <a:latin typeface="Monotype Corsiva" pitchFamily="66" charset="0"/>
              </a:rPr>
              <a:t>Trema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0175"/>
            <a:ext cx="7696200" cy="185738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dirty="0" smtClean="0"/>
              <a:t>   </a:t>
            </a:r>
            <a:r>
              <a:rPr lang="pt-BR" dirty="0" smtClean="0">
                <a:latin typeface="Arial" charset="0"/>
              </a:rPr>
              <a:t>O trema (¨), sinal colocado sobre a letra </a:t>
            </a:r>
            <a:r>
              <a:rPr lang="pt-BR" i="1" dirty="0" smtClean="0">
                <a:solidFill>
                  <a:schemeClr val="tx2"/>
                </a:solidFill>
                <a:latin typeface="Arial" charset="0"/>
              </a:rPr>
              <a:t>U</a:t>
            </a:r>
            <a:r>
              <a:rPr lang="pt-BR" dirty="0" smtClean="0">
                <a:latin typeface="Arial" charset="0"/>
              </a:rPr>
              <a:t> para indicar que ela dever ser pronunciada nos grupos </a:t>
            </a:r>
            <a:r>
              <a:rPr lang="pt-BR" i="1" dirty="0" smtClean="0">
                <a:solidFill>
                  <a:srgbClr val="C00000"/>
                </a:solidFill>
                <a:latin typeface="Arial" charset="0"/>
              </a:rPr>
              <a:t>gue</a:t>
            </a:r>
            <a:r>
              <a:rPr lang="pt-BR" i="1" dirty="0" smtClean="0">
                <a:latin typeface="Arial" charset="0"/>
              </a:rPr>
              <a:t>, </a:t>
            </a:r>
            <a:r>
              <a:rPr lang="pt-BR" i="1" dirty="0" smtClean="0">
                <a:solidFill>
                  <a:srgbClr val="C00000"/>
                </a:solidFill>
                <a:latin typeface="Arial" charset="0"/>
              </a:rPr>
              <a:t>gui</a:t>
            </a:r>
            <a:r>
              <a:rPr lang="pt-BR" i="1" dirty="0" smtClean="0">
                <a:latin typeface="Arial" charset="0"/>
              </a:rPr>
              <a:t>, </a:t>
            </a:r>
            <a:r>
              <a:rPr lang="pt-BR" i="1" dirty="0" smtClean="0">
                <a:solidFill>
                  <a:srgbClr val="C00000"/>
                </a:solidFill>
                <a:latin typeface="Arial" charset="0"/>
              </a:rPr>
              <a:t>que</a:t>
            </a:r>
            <a:r>
              <a:rPr lang="pt-BR" i="1" dirty="0" smtClean="0">
                <a:latin typeface="Arial" charset="0"/>
              </a:rPr>
              <a:t>, </a:t>
            </a:r>
            <a:r>
              <a:rPr lang="pt-BR" i="1" dirty="0" smtClean="0">
                <a:solidFill>
                  <a:srgbClr val="C00000"/>
                </a:solidFill>
                <a:latin typeface="Arial" charset="0"/>
              </a:rPr>
              <a:t>qui</a:t>
            </a:r>
            <a:r>
              <a:rPr lang="pt-BR" dirty="0" smtClean="0">
                <a:latin typeface="Arial" charset="0"/>
              </a:rPr>
              <a:t>, foi abolido.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8313" y="3643314"/>
            <a:ext cx="835183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aguentar, bilíngue, cinquenta, delinquente, ensanguentado, frequente, linguiça, eloquente, quinquênio, sequestro, tranquilo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76336"/>
          </a:xfrm>
        </p:spPr>
        <p:txBody>
          <a:bodyPr/>
          <a:lstStyle/>
          <a:p>
            <a:pPr eaLnBrk="1" hangingPunct="1"/>
            <a:r>
              <a:rPr lang="pt-BR" b="1" dirty="0" smtClean="0">
                <a:latin typeface="Monotype Corsiva" pitchFamily="66" charset="0"/>
              </a:rPr>
              <a:t>Mudanças nas regras de acentuação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0174"/>
            <a:ext cx="7696200" cy="207170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	Não se usa mais o acento dos ditongos abertos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ÉI</a:t>
            </a:r>
            <a:r>
              <a:rPr lang="pt-BR" dirty="0" smtClean="0">
                <a:latin typeface="Arial" charset="0"/>
              </a:rPr>
              <a:t> e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ÓI</a:t>
            </a:r>
            <a:r>
              <a:rPr lang="pt-BR" dirty="0" smtClean="0">
                <a:latin typeface="Arial" charset="0"/>
              </a:rPr>
              <a:t> das palavras paroxítonas, ou seja, palavras que têm acento tônico na penúltima sílaba.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42988" y="4868863"/>
            <a:ext cx="7273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71550" y="3786190"/>
            <a:ext cx="75612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alcateia, androide, apoia, </a:t>
            </a:r>
            <a:r>
              <a:rPr lang="pt-BR" sz="4000" dirty="0" err="1" smtClean="0">
                <a:solidFill>
                  <a:schemeClr val="folHlink"/>
                </a:solidFill>
                <a:latin typeface="Monotype Corsiva" pitchFamily="66" charset="0"/>
              </a:rPr>
              <a:t>boia</a:t>
            </a: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, celuloide, colmeia, epopeia, estreia, geleia, ideia, jiboia, odisseia, plateia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pPr eaLnBrk="1" hangingPunct="1"/>
            <a:r>
              <a:rPr lang="pt-BR" sz="5400" b="1" dirty="0" smtClean="0">
                <a:latin typeface="Monotype Corsiva" pitchFamily="66" charset="0"/>
              </a:rPr>
              <a:t>Atenção: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0174"/>
            <a:ext cx="7696200" cy="3986226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dirty="0" smtClean="0">
                <a:latin typeface="Arial" charset="0"/>
              </a:rPr>
              <a:t>	Continuam a ser acentuadas as palavras oxítonas terminadas em ÉIS, ÉU, ÉUS, ÓI, ÓIS. </a:t>
            </a:r>
          </a:p>
          <a:p>
            <a:pPr eaLnBrk="1" hangingPunct="1">
              <a:buFontTx/>
              <a:buNone/>
            </a:pPr>
            <a:endParaRPr lang="pt-BR" dirty="0" smtClean="0">
              <a:latin typeface="Arial" charset="0"/>
            </a:endParaRPr>
          </a:p>
          <a:p>
            <a:pPr algn="just" eaLnBrk="1" hangingPunct="1">
              <a:buFontTx/>
              <a:buNone/>
            </a:pPr>
            <a:r>
              <a:rPr lang="pt-BR" dirty="0" smtClean="0"/>
              <a:t>	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Exemplo: </a:t>
            </a:r>
            <a:r>
              <a:rPr lang="pt-BR" sz="3600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fiéis, papéis, herói, heróis, troféu, troféus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7696200" cy="130967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dirty="0" smtClean="0"/>
              <a:t> 	</a:t>
            </a:r>
            <a:r>
              <a:rPr lang="pt-BR" dirty="0" smtClean="0">
                <a:latin typeface="Arial" charset="0"/>
              </a:rPr>
              <a:t>Nas palavras paroxítonas, não se usa mais o acento no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pt-BR" dirty="0" smtClean="0">
                <a:latin typeface="Arial" charset="0"/>
              </a:rPr>
              <a:t> e no </a:t>
            </a: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U</a:t>
            </a:r>
            <a:r>
              <a:rPr lang="pt-BR" dirty="0" smtClean="0">
                <a:latin typeface="Arial" charset="0"/>
              </a:rPr>
              <a:t> tônicos quando vierem depois de um ditongo.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95288" y="2071678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Baiuca (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casa pequena e imunda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), bocaiuva (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coqueiro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), cauila (</a:t>
            </a:r>
            <a:r>
              <a:rPr lang="pt-BR" sz="3600" dirty="0">
                <a:solidFill>
                  <a:schemeClr val="tx2"/>
                </a:solidFill>
                <a:latin typeface="Monotype Corsiva" pitchFamily="66" charset="0"/>
              </a:rPr>
              <a:t>sovina; mesquinha</a:t>
            </a:r>
            <a:r>
              <a:rPr lang="pt-BR" sz="3600" dirty="0">
                <a:solidFill>
                  <a:schemeClr val="folHlink"/>
                </a:solidFill>
                <a:latin typeface="Monotype Corsiva" pitchFamily="66" charset="0"/>
              </a:rPr>
              <a:t>), feiura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39750" y="3643314"/>
            <a:ext cx="80645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3200" b="1" dirty="0">
                <a:latin typeface="Arial" charset="0"/>
              </a:rPr>
              <a:t>Atenção:</a:t>
            </a:r>
            <a:r>
              <a:rPr lang="pt-BR" sz="3200" dirty="0">
                <a:latin typeface="Arial" charset="0"/>
              </a:rPr>
              <a:t> se a palavra for oxítona e o </a:t>
            </a:r>
            <a:r>
              <a:rPr lang="pt-BR" sz="3200" dirty="0">
                <a:solidFill>
                  <a:schemeClr val="tx2"/>
                </a:solidFill>
                <a:latin typeface="Arial" charset="0"/>
              </a:rPr>
              <a:t>I</a:t>
            </a:r>
            <a:r>
              <a:rPr lang="pt-BR" sz="3200" dirty="0">
                <a:latin typeface="Arial" charset="0"/>
              </a:rPr>
              <a:t> ou o </a:t>
            </a:r>
            <a:r>
              <a:rPr lang="pt-BR" sz="3200" dirty="0">
                <a:solidFill>
                  <a:schemeClr val="tx2"/>
                </a:solidFill>
                <a:latin typeface="Arial" charset="0"/>
              </a:rPr>
              <a:t>U</a:t>
            </a:r>
            <a:r>
              <a:rPr lang="pt-BR" sz="3200" dirty="0">
                <a:latin typeface="Arial" charset="0"/>
              </a:rPr>
              <a:t> estiverem em posição final ou seguidos de </a:t>
            </a:r>
            <a:r>
              <a:rPr lang="pt-BR" sz="3200" dirty="0">
                <a:solidFill>
                  <a:schemeClr val="tx2"/>
                </a:solidFill>
                <a:latin typeface="Arial" charset="0"/>
              </a:rPr>
              <a:t>S</a:t>
            </a:r>
            <a:r>
              <a:rPr lang="pt-BR" sz="3200" dirty="0">
                <a:latin typeface="Arial" charset="0"/>
              </a:rPr>
              <a:t>, o acento permanece. Exemplos: </a:t>
            </a:r>
            <a:r>
              <a:rPr lang="pt-BR" sz="3200" dirty="0">
                <a:solidFill>
                  <a:schemeClr val="tx2"/>
                </a:solidFill>
                <a:latin typeface="Arial" charset="0"/>
              </a:rPr>
              <a:t>Tuiuiú, tuiuiús, Piauí.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500043"/>
            <a:ext cx="7696200" cy="114300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dirty="0" smtClean="0"/>
              <a:t>Não se usa mais o acento das palavras terminadas em </a:t>
            </a:r>
            <a:r>
              <a:rPr lang="pt-BR" dirty="0" smtClean="0">
                <a:solidFill>
                  <a:schemeClr val="tx2"/>
                </a:solidFill>
              </a:rPr>
              <a:t>ÊEM</a:t>
            </a:r>
            <a:r>
              <a:rPr lang="pt-BR" dirty="0" smtClean="0"/>
              <a:t> E </a:t>
            </a:r>
            <a:r>
              <a:rPr lang="pt-BR" dirty="0" smtClean="0">
                <a:solidFill>
                  <a:schemeClr val="tx2"/>
                </a:solidFill>
              </a:rPr>
              <a:t>ÔO(S)</a:t>
            </a:r>
            <a:r>
              <a:rPr lang="pt-BR" dirty="0" smtClean="0"/>
              <a:t>.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00034" y="1857364"/>
            <a:ext cx="807249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4000" dirty="0">
                <a:solidFill>
                  <a:schemeClr val="folHlink"/>
                </a:solidFill>
                <a:latin typeface="Monotype Corsiva" pitchFamily="66" charset="0"/>
              </a:rPr>
              <a:t>abençoo, creem (verbo crer), deem (verbo dar), doo (verbo doar), enjoo, leem (verbo ler), magoo (verbo magoar), perdoo (verbo perdoar), povoo (verbo povoar), veem (verbo ver), voos, zoo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ápis de cera">
  <a:themeElements>
    <a:clrScheme name="Lápi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ápi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660</TotalTime>
  <Words>1004</Words>
  <Application>Microsoft Office PowerPoint</Application>
  <PresentationFormat>Apresentação na tela (4:3)</PresentationFormat>
  <Paragraphs>118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Lápis de cera</vt:lpstr>
      <vt:lpstr>Nova Ortografia</vt:lpstr>
      <vt:lpstr>Mudanças no alfabeto</vt:lpstr>
      <vt:lpstr> </vt:lpstr>
      <vt:lpstr> </vt:lpstr>
      <vt:lpstr>Trema</vt:lpstr>
      <vt:lpstr>Mudanças nas regras de acentuação</vt:lpstr>
      <vt:lpstr>Atenção:</vt:lpstr>
      <vt:lpstr>Slide 8</vt:lpstr>
      <vt:lpstr>Slide 9</vt:lpstr>
      <vt:lpstr>Slide 10</vt:lpstr>
      <vt:lpstr>Atenção</vt:lpstr>
      <vt:lpstr>Slide 12</vt:lpstr>
      <vt:lpstr>Slide 13</vt:lpstr>
      <vt:lpstr>Permanecem os acentos que diferenciam O SINGULAR DO PLURAL DOS VERBOS TER E VIR, ASSIM COMO DOS SEUS DERIVADOS (MANTER, DETER, RETER, CONTER, CONVIR, INTERVIR, ADVIR, ETC.).   EXEMPLOS:  - Ele tem dois carros. / Eles têm dois CARROS. -  Ele vem de Sorocaba. / Eles vêm De sorocaba. </vt:lpstr>
      <vt:lpstr>- Ele mantém a palavra. / Eles mantêm a palavra.   - Ele convém aos estudantes. / Eles convêm aos estudantes.  - Ele detém o poder. / Eles detêm o poder  - Ele intervém em todas as aulas. / Eles intervêm em todas as aulas.</vt:lpstr>
      <vt:lpstr>Uso do Hífen</vt:lpstr>
      <vt:lpstr>Slide 17</vt:lpstr>
      <vt:lpstr>Exceção:</vt:lpstr>
      <vt:lpstr>Slide 19</vt:lpstr>
      <vt:lpstr>Exceção:</vt:lpstr>
      <vt:lpstr>Slide 21</vt:lpstr>
      <vt:lpstr>Atenção:</vt:lpstr>
      <vt:lpstr>Slide 23</vt:lpstr>
      <vt:lpstr>anti-ibérico, anti-imperialista, anti-inflacionário, anti-inflamatório, auto-observação, contra-almirante, contra-atacar, contra-ataque, micro-ondas,  micro-ônibus, semi-internato, semi-interno</vt:lpstr>
      <vt:lpstr>Slide 25</vt:lpstr>
      <vt:lpstr>Slide 26</vt:lpstr>
      <vt:lpstr>  Atenção:  Nos demais casos não se usa o hífen.   Exemplos:   </vt:lpstr>
      <vt:lpstr>  * Com o prefixo sub, usa-se o hífen também diante de palavra iniciada Por r: sub-região, sub-raça etc.  * Com os prefixos circum e pan, usa-se o hífen diante de palavra iniciada por m, n e vogal: circum-navegação, pan-americano etc.</vt:lpstr>
      <vt:lpstr>* Com os prefixos ex, sem, além, aquém, recém, pós, pré, pró, usa-se sempre o hífen.  EXEMPLOS:  ALÉM-MAR, ALÉM-TÚMULO, AQUÉM-MAR, EX-ALUNO, EX-DIRETOR, EX-HOSPEDEIRO, PÓS-GRADUAÇÃO, PRÉ-HISTÓRIA, PRÓ-EUROPEU, RECÉM-CASADO, RECÉM-NASCIDO, SEM-TERRA, ETC. </vt:lpstr>
      <vt:lpstr>  Deve-se usar o hífen com os sufi - xos de origem tupi-guarani: açu, guaçu e mirim.   Exemplos:   amoré-guaçu,anajá-mirim, capim-açu.</vt:lpstr>
      <vt:lpstr>  Deve-se usar o hífen para ligar DUAS OU MAIS PALAVRAS QUE OCASIONALMENTE SE COMBINAM, FORMANDO NÃO PROPRIAMENTE VOCÁBULOS, MAS ENCANDEAMENTOS VOCABULARES.  EXEMPLOS:  ponte Rio-Niterói, eixo Rio-São Paulo, a divisa Liberdade-igualdade-fraternidade, o percurso Lisboa-coimbra-porto, etc.</vt:lpstr>
      <vt:lpstr> Não se deve usar o hífen em certas palavras que perderam a noção de composição.  EXEMPLOS:  GIRASSOL, MADRESSILVA, MANDACHUVA, PARAQUEDAS, PARAQUEDISTA, PONTAPÉ, ETC.   </vt:lpstr>
      <vt:lpstr> * Nas formações, em geral, que contém os prefixos des- e in- e o segundo elemento perdeu o h inicial.   Exemplos:  desumano, inábil, desabilitar, etc.   * não se emprega o hífen nas locuções, sejam elas substantivas, adjetivas, pronominais, adverbiais, prepositivas ou conjuncionais.   </vt:lpstr>
      <vt:lpstr>Exemplos:   locuções substantivas: cão de guarda, fim de semana, fim de século, sala de jantar.  Locuções adjetivas: cor da açafrão, cor de café com leite, cor de vinho.  Locuções pronominais: cada um, ele próprio, nós mesmos, etc.  Locuções adverbiais: à vontade, à parte, depois de amanhã, em cima, etc.  </vt:lpstr>
      <vt:lpstr> Locuções prepositivas: abaixo de, acerca de, acima de, a fim de, etc.  Locuções conjuncionais: a fim de que, ao passo que, contanto que, logo que, visto que.  Exceções: locuções já consagradas pelo uso continuam com o hífen: água-de-colônia, arco-da-velha, cor-de-rosa, mais-que-perfeito, pé-de-meia, etc.</vt:lpstr>
      <vt:lpstr>Expressões com valor de substantivo:  exemplos:  deus nos acuda, um faz de contas, um disse me disse, um maria vai com as outras, tomara que caia, etc.   em alguns compostos com o advérbio “bem”  exemplos:  benfeito (substantivo = benefício) , benfeitor, bendito = abençoado, etc.</vt:lpstr>
      <vt:lpstr>Obs.: bem-feito (adjetivo = feito com capricho, harmonioso), bem-feito! (interjeição)  * em compostos sem elementos de ligação quando 1º termo, por extenso ou reduzido, está representado por forma substantiva, adjetiva, numeral ou verbal.  Exemplos: arco-íris, joão-ninguém, médico-cirurgião, zé-povinho, afro-asiático, azul-escuro, amor-perfeito, boa-fé, guarda-noturno, guarda-chuva, porta-aviões, porta-retrato, primeiro-ministro, segunda-feira, etc. </vt:lpstr>
      <vt:lpstr>Obs.: as formas empregadas adjetivamente do tipo afro-, anglo-, euro-, franco- e assemelhadas continuarão a ser grifadas sem hífen em empregos em que só há uma etnia.  Exemplos: afrodescendente, anglofalante, anglonomia, eurocêntrico, eurodeputado  etc.   obs. 2: porém escreve-se com hífen quando houver mais de uma etnia.   Exemplos: afro-brasileiro, anglo-saxão,        euro-asiático, etc. </vt:lpstr>
      <vt:lpstr>* Serão escritos com hífen os compostos entre cujos elementos há o emprego do apóstrofo.  Exemplos: cobra-d’água, mãe-d’agua, mestre-d’armas, olho-d’agua, etc.   * emprega-se o hífen nos compostos que designam espécies botânicas (planta e fruto) e zoológicas, e estejam ligadas por preposição ou qualquer outro elemento.  Exemplos: abóbora-menina, bem-me-quer, bem-te-vi, benção-de-deus, couve-flor, erva-doce, feijão-verde, formiga-branca, joão-de-barro, etc. </vt:lpstr>
      <vt:lpstr>Resumo: emprego do hífen com prefixos</vt:lpstr>
      <vt:lpstr>Outros casos</vt:lpstr>
      <vt:lpstr>Slide 42</vt:lpstr>
      <vt:lpstr>Observações</vt:lpstr>
      <vt:lpstr>Slide 44</vt:lpstr>
      <vt:lpstr>Slide 45</vt:lpstr>
    </vt:vector>
  </TitlesOfParts>
  <Company>Faculdade Assis Gurgacz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 Ortografia</dc:title>
  <dc:creator>FAG</dc:creator>
  <cp:lastModifiedBy>jr</cp:lastModifiedBy>
  <cp:revision>87</cp:revision>
  <dcterms:created xsi:type="dcterms:W3CDTF">2009-08-19T11:52:11Z</dcterms:created>
  <dcterms:modified xsi:type="dcterms:W3CDTF">2014-02-25T19:13:19Z</dcterms:modified>
</cp:coreProperties>
</file>